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FCE51D-F7CA-4D9F-9C61-E22EE7BB71BE}" v="64" dt="2025-08-18T01:56:58.345"/>
    <p1510:client id="{BE8F80A5-33DD-072A-F199-B4DB1C33538F}" v="1449" dt="2025-08-17T15:21:41.209"/>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987" autoAdjust="0"/>
    <p:restoredTop sz="85174"/>
  </p:normalViewPr>
  <p:slideViewPr>
    <p:cSldViewPr snapToGrid="0" snapToObjects="1">
      <p:cViewPr>
        <p:scale>
          <a:sx n="50" d="100"/>
          <a:sy n="50" d="100"/>
        </p:scale>
        <p:origin x="600" y="2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8/18/2025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8/18/2025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8/18/2025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8/18/2025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8/18/2025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8/18/2025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8/18/2025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8/18/2025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8/18/2025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8/18/2025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8/18/2025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rPr>
              <a:t>Louis Wellmeyer</a:t>
            </a:r>
          </a:p>
          <a:p>
            <a:r>
              <a:rPr lang="en-US" dirty="0">
                <a:solidFill>
                  <a:schemeClr val="bg2"/>
                </a:solidFill>
                <a:latin typeface="Abadi"/>
              </a:rPr>
              <a:t>Aug 17th,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lIns="91440" tIns="45720" rIns="91440" bIns="45720" anchor="t"/>
          <a:lstStyle/>
          <a:p>
            <a:r>
              <a:rPr lang="en-US" dirty="0">
                <a:solidFill>
                  <a:schemeClr val="accent3">
                    <a:lumMod val="25000"/>
                  </a:schemeClr>
                </a:solidFill>
                <a:latin typeface="Abadi"/>
              </a:rPr>
              <a:t>After collection, data is available in </a:t>
            </a:r>
            <a:r>
              <a:rPr lang="en-US" b="1" dirty="0">
                <a:solidFill>
                  <a:schemeClr val="accent3">
                    <a:lumMod val="25000"/>
                  </a:schemeClr>
                </a:solidFill>
                <a:latin typeface="Abadi"/>
              </a:rPr>
              <a:t>raw format</a:t>
            </a:r>
            <a:endParaRPr lang="en-US">
              <a:solidFill>
                <a:schemeClr val="accent3">
                  <a:lumMod val="25000"/>
                </a:schemeClr>
              </a:solidFill>
              <a:ea typeface="Calibri" panose="020F0502020204030204"/>
              <a:cs typeface="Calibri" panose="020F0502020204030204"/>
            </a:endParaRPr>
          </a:p>
          <a:p>
            <a:r>
              <a:rPr lang="en-US" dirty="0">
                <a:solidFill>
                  <a:schemeClr val="accent3">
                    <a:lumMod val="25000"/>
                  </a:schemeClr>
                </a:solidFill>
                <a:latin typeface="Abadi"/>
              </a:rPr>
              <a:t>Data wrangling is the process of</a:t>
            </a:r>
          </a:p>
          <a:p>
            <a:pPr marL="800100" lvl="1" indent="-342900">
              <a:buAutoNum type="arabicPeriod"/>
            </a:pPr>
            <a:r>
              <a:rPr lang="en-US" dirty="0">
                <a:solidFill>
                  <a:schemeClr val="accent3">
                    <a:lumMod val="25000"/>
                  </a:schemeClr>
                </a:solidFill>
                <a:latin typeface="Abadi"/>
              </a:rPr>
              <a:t>Cleaning and transforming data to ensure quality</a:t>
            </a:r>
          </a:p>
          <a:p>
            <a:pPr marL="800100" lvl="1" indent="-342900">
              <a:buAutoNum type="arabicPeriod"/>
            </a:pPr>
            <a:r>
              <a:rPr lang="en-US" dirty="0">
                <a:solidFill>
                  <a:schemeClr val="accent3">
                    <a:lumMod val="25000"/>
                  </a:schemeClr>
                </a:solidFill>
                <a:latin typeface="Abadi"/>
              </a:rPr>
              <a:t>Combining Data sources – e.g. API + Scraping</a:t>
            </a:r>
          </a:p>
          <a:p>
            <a:pPr marL="800100" lvl="1" indent="-342900">
              <a:buAutoNum type="arabicPeriod"/>
            </a:pPr>
            <a:r>
              <a:rPr lang="en-US" dirty="0">
                <a:solidFill>
                  <a:schemeClr val="accent3">
                    <a:lumMod val="25000"/>
                  </a:schemeClr>
                </a:solidFill>
                <a:latin typeface="Abadi"/>
              </a:rPr>
              <a:t>Preparing Data for Analysis – e.g. via Pandas </a:t>
            </a:r>
            <a:r>
              <a:rPr lang="en-US" dirty="0" err="1">
                <a:solidFill>
                  <a:schemeClr val="accent3">
                    <a:lumMod val="25000"/>
                  </a:schemeClr>
                </a:solidFill>
                <a:latin typeface="Abadi"/>
              </a:rPr>
              <a:t>dataframes</a:t>
            </a:r>
            <a:endParaRPr lang="en-US"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To conduct first analysis, scatter plots, bar charts, line charts were used to </a:t>
            </a:r>
            <a:r>
              <a:rPr lang="en-US" sz="2200">
                <a:solidFill>
                  <a:schemeClr val="accent3">
                    <a:lumMod val="25000"/>
                  </a:schemeClr>
                </a:solidFill>
                <a:latin typeface="Abadi"/>
              </a:rPr>
              <a:t>visibly identify trends, links of variables, and identify outliers.</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Picture 1" descr="A graph of flight number&#10;&#10;AI-generated content may be incorrect.">
            <a:extLst>
              <a:ext uri="{FF2B5EF4-FFF2-40B4-BE49-F238E27FC236}">
                <a16:creationId xmlns:a16="http://schemas.microsoft.com/office/drawing/2014/main" id="{9DE4E7B0-42EC-2078-36A0-3AE115DB8935}"/>
              </a:ext>
            </a:extLst>
          </p:cNvPr>
          <p:cNvPicPr>
            <a:picLocks noChangeAspect="1"/>
          </p:cNvPicPr>
          <p:nvPr/>
        </p:nvPicPr>
        <p:blipFill>
          <a:blip r:embed="rId3"/>
          <a:stretch>
            <a:fillRect/>
          </a:stretch>
        </p:blipFill>
        <p:spPr>
          <a:xfrm>
            <a:off x="2815891" y="2919162"/>
            <a:ext cx="6419850" cy="3105150"/>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Following SQL queries were performed to gather information about the transformed rocket dataset:</a:t>
            </a:r>
          </a:p>
          <a:p>
            <a:pPr>
              <a:lnSpc>
                <a:spcPct val="100000"/>
              </a:lnSpc>
              <a:spcBef>
                <a:spcPts val="1400"/>
              </a:spcBef>
            </a:pPr>
            <a:r>
              <a:rPr lang="en-US" sz="2200" dirty="0">
                <a:solidFill>
                  <a:schemeClr val="accent3">
                    <a:lumMod val="25000"/>
                  </a:schemeClr>
                </a:solidFill>
                <a:latin typeface="Abadi"/>
              </a:rPr>
              <a:t>Names of unique launch sites</a:t>
            </a:r>
          </a:p>
          <a:p>
            <a:pPr>
              <a:lnSpc>
                <a:spcPct val="100000"/>
              </a:lnSpc>
              <a:spcBef>
                <a:spcPts val="1400"/>
              </a:spcBef>
            </a:pPr>
            <a:r>
              <a:rPr lang="en-US" sz="2200" dirty="0">
                <a:solidFill>
                  <a:schemeClr val="accent3">
                    <a:lumMod val="25000"/>
                  </a:schemeClr>
                </a:solidFill>
                <a:latin typeface="Abadi"/>
              </a:rPr>
              <a:t>Total payload mass carried by boosters (CRS)</a:t>
            </a:r>
          </a:p>
          <a:p>
            <a:pPr>
              <a:lnSpc>
                <a:spcPct val="100000"/>
              </a:lnSpc>
              <a:spcBef>
                <a:spcPts val="1400"/>
              </a:spcBef>
            </a:pPr>
            <a:r>
              <a:rPr lang="en-US" sz="2200" dirty="0">
                <a:solidFill>
                  <a:schemeClr val="accent3">
                    <a:lumMod val="25000"/>
                  </a:schemeClr>
                </a:solidFill>
                <a:latin typeface="Abadi"/>
              </a:rPr>
              <a:t>Average payload mass by booster version F9 v1.1</a:t>
            </a:r>
          </a:p>
          <a:p>
            <a:pPr>
              <a:lnSpc>
                <a:spcPct val="100000"/>
              </a:lnSpc>
              <a:spcBef>
                <a:spcPts val="1400"/>
              </a:spcBef>
            </a:pPr>
            <a:r>
              <a:rPr lang="en-US" sz="2200" dirty="0">
                <a:solidFill>
                  <a:schemeClr val="accent3">
                    <a:lumMod val="25000"/>
                  </a:schemeClr>
                </a:solidFill>
                <a:latin typeface="Abadi"/>
              </a:rPr>
              <a:t>Total number of successes and failures</a:t>
            </a:r>
          </a:p>
          <a:p>
            <a:pPr>
              <a:lnSpc>
                <a:spcPct val="100000"/>
              </a:lnSpc>
              <a:spcBef>
                <a:spcPts val="1400"/>
              </a:spcBef>
            </a:pPr>
            <a:r>
              <a:rPr lang="en-US" sz="2200" dirty="0">
                <a:solidFill>
                  <a:schemeClr val="accent3">
                    <a:lumMod val="25000"/>
                  </a:schemeClr>
                </a:solidFill>
                <a:latin typeface="Abadi"/>
              </a:rPr>
              <a:t>Failed landing outcomes in drone ship and linked metadata</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buFont typeface="Arial" panose="020B0604020202020204" pitchFamily="34" charset="0"/>
              <a:buChar char="•"/>
            </a:pPr>
            <a:r>
              <a:rPr lang="en-US" dirty="0">
                <a:latin typeface="Abadi" panose="020B0604020104020204" pitchFamily="34" charset="0"/>
              </a:rPr>
              <a:t>All launch sites were marked, and map elements like markers, circles, and lines were added to the folium map to indicate the success or failure of launches at each location.</a:t>
            </a:r>
          </a:p>
          <a:p>
            <a:pPr>
              <a:buFont typeface="Arial" panose="020B0604020202020204" pitchFamily="34" charset="0"/>
              <a:buChar char="•"/>
            </a:pPr>
            <a:r>
              <a:rPr lang="en-US" dirty="0">
                <a:latin typeface="Abadi" panose="020B0604020104020204" pitchFamily="34" charset="0"/>
              </a:rPr>
              <a:t>Launch outcomes were categorized into classes, with failures assigned to 0 and successes to 1.</a:t>
            </a:r>
          </a:p>
          <a:p>
            <a:pPr>
              <a:buFont typeface="Arial" panose="020B0604020202020204" pitchFamily="34" charset="0"/>
              <a:buChar char="•"/>
            </a:pPr>
            <a:r>
              <a:rPr lang="en-US" dirty="0">
                <a:latin typeface="Abadi" panose="020B0604020104020204" pitchFamily="34" charset="0"/>
              </a:rPr>
              <a:t>Launch sites with high success rates were highlighted using color-coded marker clusters.</a:t>
            </a:r>
          </a:p>
          <a:p>
            <a:pPr>
              <a:buFont typeface="Arial" panose="020B0604020202020204" pitchFamily="34" charset="0"/>
              <a:buChar char="•"/>
            </a:pPr>
            <a:r>
              <a:rPr lang="en-US" dirty="0">
                <a:latin typeface="Abadi" panose="020B0604020104020204" pitchFamily="34" charset="0"/>
              </a:rPr>
              <a:t>Distances from each launch site to nearby points were calculated to determine optimal geopolitical positions.</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Autofit/>
          </a:bodyPr>
          <a:lstStyle/>
          <a:p>
            <a:pPr marL="0" indent="0" algn="l" rtl="0" eaLnBrk="1" latinLnBrk="0" hangingPunct="1">
              <a:spcBef>
                <a:spcPts val="1400"/>
              </a:spcBef>
              <a:buNone/>
            </a:pPr>
            <a:r>
              <a:rPr lang="en-US" dirty="0">
                <a:solidFill>
                  <a:srgbClr val="292929"/>
                </a:solidFill>
                <a:effectLst/>
                <a:latin typeface="Abadi" panose="020B0604020104020204" pitchFamily="34" charset="0"/>
              </a:rPr>
              <a:t>We developed an interactive dashboard using </a:t>
            </a:r>
            <a:r>
              <a:rPr lang="en-US" dirty="0" err="1">
                <a:solidFill>
                  <a:srgbClr val="292929"/>
                </a:solidFill>
                <a:effectLst/>
                <a:latin typeface="Abadi" panose="020B0604020104020204" pitchFamily="34" charset="0"/>
              </a:rPr>
              <a:t>Plotly</a:t>
            </a:r>
            <a:r>
              <a:rPr lang="en-US" dirty="0">
                <a:solidFill>
                  <a:srgbClr val="292929"/>
                </a:solidFill>
                <a:effectLst/>
                <a:latin typeface="Abadi" panose="020B0604020104020204" pitchFamily="34" charset="0"/>
              </a:rPr>
              <a:t> and Dash</a:t>
            </a:r>
          </a:p>
          <a:p>
            <a:pPr marL="914400" indent="-457200" algn="l" rtl="0" eaLnBrk="1" latinLnBrk="0" hangingPunct="1">
              <a:spcBef>
                <a:spcPts val="1400"/>
              </a:spcBef>
              <a:buFont typeface="+mj-lt"/>
              <a:buAutoNum type="arabicPeriod"/>
            </a:pPr>
            <a:r>
              <a:rPr lang="en-US" dirty="0">
                <a:solidFill>
                  <a:srgbClr val="292929"/>
                </a:solidFill>
                <a:effectLst/>
                <a:latin typeface="Abadi" panose="020B0604020104020204" pitchFamily="34" charset="0"/>
              </a:rPr>
              <a:t>Pie charts displaying the total launches for each site</a:t>
            </a:r>
          </a:p>
          <a:p>
            <a:pPr marL="1371600" lvl="1" indent="-457200">
              <a:spcBef>
                <a:spcPts val="1400"/>
              </a:spcBef>
            </a:pPr>
            <a:r>
              <a:rPr lang="en-US" sz="2800" dirty="0">
                <a:solidFill>
                  <a:srgbClr val="292929"/>
                </a:solidFill>
                <a:effectLst/>
                <a:latin typeface="Abadi" panose="020B0604020104020204" pitchFamily="34" charset="0"/>
              </a:rPr>
              <a:t>Allows filtering by specific sites</a:t>
            </a:r>
          </a:p>
          <a:p>
            <a:pPr marL="914400" indent="-457200" algn="l" rtl="0" eaLnBrk="1" latinLnBrk="0" hangingPunct="1">
              <a:spcBef>
                <a:spcPts val="1400"/>
              </a:spcBef>
              <a:buFont typeface="+mj-lt"/>
              <a:buAutoNum type="arabicPeriod"/>
            </a:pPr>
            <a:r>
              <a:rPr lang="en-US" dirty="0">
                <a:solidFill>
                  <a:srgbClr val="292929"/>
                </a:solidFill>
                <a:effectLst/>
                <a:latin typeface="Abadi" panose="020B0604020104020204" pitchFamily="34" charset="0"/>
              </a:rPr>
              <a:t>Scatter plot illustrating the correlation between launch outcomes and payload mass across various booster versions</a:t>
            </a:r>
          </a:p>
          <a:p>
            <a:pPr marL="1371600" lvl="1" indent="-457200">
              <a:spcBef>
                <a:spcPts val="1400"/>
              </a:spcBef>
            </a:pPr>
            <a:r>
              <a:rPr lang="en-US" sz="2800" dirty="0">
                <a:solidFill>
                  <a:srgbClr val="292929"/>
                </a:solidFill>
                <a:effectLst/>
                <a:latin typeface="Abadi" panose="020B0604020104020204" pitchFamily="34" charset="0"/>
              </a:rPr>
              <a:t>Includes a </a:t>
            </a:r>
            <a:r>
              <a:rPr lang="en-US" sz="2800" dirty="0" err="1">
                <a:solidFill>
                  <a:srgbClr val="292929"/>
                </a:solidFill>
                <a:effectLst/>
                <a:latin typeface="Abadi" panose="020B0604020104020204" pitchFamily="34" charset="0"/>
              </a:rPr>
              <a:t>rangeslider</a:t>
            </a:r>
            <a:r>
              <a:rPr lang="en-US" sz="2800" dirty="0">
                <a:solidFill>
                  <a:srgbClr val="292929"/>
                </a:solidFill>
                <a:effectLst/>
                <a:latin typeface="Abadi" panose="020B0604020104020204" pitchFamily="34" charset="0"/>
              </a:rPr>
              <a:t> to filter by payload mass ranges</a:t>
            </a:r>
          </a:p>
          <a:p>
            <a:pPr marL="1371600" lvl="1" indent="-457200">
              <a:spcBef>
                <a:spcPts val="1400"/>
              </a:spcBef>
            </a:pPr>
            <a:r>
              <a:rPr lang="en-US" sz="2800" dirty="0">
                <a:solidFill>
                  <a:srgbClr val="292929"/>
                </a:solidFill>
                <a:effectLst/>
                <a:latin typeface="Abadi" panose="020B0604020104020204" pitchFamily="34" charset="0"/>
              </a:rPr>
              <a:t>Filterable by booster version</a:t>
            </a:r>
            <a:endParaRPr lang="en-US" sz="28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0" cy="4351338"/>
          </a:xfrm>
          <a:prstGeom prst="rect">
            <a:avLst/>
          </a:prstGeom>
        </p:spPr>
        <p:txBody>
          <a:bodyPr>
            <a:normAutofit/>
          </a:bodyPr>
          <a:lstStyle/>
          <a:p>
            <a:pPr marL="457200" indent="-457200" algn="l" rtl="0" eaLnBrk="1" latinLnBrk="0" hangingPunct="1">
              <a:spcBef>
                <a:spcPts val="1400"/>
              </a:spcBef>
              <a:buFont typeface="+mj-lt"/>
              <a:buAutoNum type="arabicPeriod"/>
            </a:pPr>
            <a:r>
              <a:rPr lang="en-US" dirty="0">
                <a:solidFill>
                  <a:srgbClr val="000000"/>
                </a:solidFill>
                <a:effectLst/>
                <a:latin typeface="Abadi" panose="020B0604020104020204" pitchFamily="34" charset="0"/>
              </a:rPr>
              <a:t>The data was loaded with </a:t>
            </a:r>
            <a:r>
              <a:rPr lang="en-US" dirty="0" err="1">
                <a:solidFill>
                  <a:srgbClr val="000000"/>
                </a:solidFill>
                <a:effectLst/>
                <a:latin typeface="Abadi" panose="020B0604020104020204" pitchFamily="34" charset="0"/>
              </a:rPr>
              <a:t>numpy</a:t>
            </a:r>
            <a:r>
              <a:rPr lang="en-US" dirty="0">
                <a:solidFill>
                  <a:srgbClr val="000000"/>
                </a:solidFill>
                <a:effectLst/>
                <a:latin typeface="Abadi" panose="020B0604020104020204" pitchFamily="34" charset="0"/>
              </a:rPr>
              <a:t> and pandas, then transformed and divided into training and testing sets.</a:t>
            </a:r>
          </a:p>
          <a:p>
            <a:pPr marL="457200" indent="-457200" algn="l" rtl="0" eaLnBrk="1" latinLnBrk="0" hangingPunct="1">
              <a:spcBef>
                <a:spcPts val="1400"/>
              </a:spcBef>
              <a:buFont typeface="+mj-lt"/>
              <a:buAutoNum type="arabicPeriod"/>
            </a:pPr>
            <a:r>
              <a:rPr lang="en-US" dirty="0">
                <a:solidFill>
                  <a:srgbClr val="000000"/>
                </a:solidFill>
                <a:effectLst/>
                <a:latin typeface="Abadi" panose="020B0604020104020204" pitchFamily="34" charset="0"/>
              </a:rPr>
              <a:t>Various machine learning models were developed, and hyperparameters were optimized using </a:t>
            </a:r>
            <a:r>
              <a:rPr lang="en-US" dirty="0" err="1">
                <a:solidFill>
                  <a:srgbClr val="000000"/>
                </a:solidFill>
                <a:effectLst/>
                <a:latin typeface="Abadi" panose="020B0604020104020204" pitchFamily="34" charset="0"/>
              </a:rPr>
              <a:t>GridSearchCV</a:t>
            </a:r>
            <a:r>
              <a:rPr lang="en-US" dirty="0">
                <a:solidFill>
                  <a:srgbClr val="000000"/>
                </a:solidFill>
                <a:effectLst/>
                <a:latin typeface="Abadi" panose="020B0604020104020204" pitchFamily="34" charset="0"/>
              </a:rPr>
              <a:t>.</a:t>
            </a:r>
          </a:p>
          <a:p>
            <a:pPr marL="457200" indent="-457200" algn="l" rtl="0" eaLnBrk="1" latinLnBrk="0" hangingPunct="1">
              <a:spcBef>
                <a:spcPts val="1400"/>
              </a:spcBef>
              <a:buFont typeface="+mj-lt"/>
              <a:buAutoNum type="arabicPeriod"/>
            </a:pPr>
            <a:r>
              <a:rPr lang="en-US" dirty="0">
                <a:solidFill>
                  <a:srgbClr val="000000"/>
                </a:solidFill>
                <a:effectLst/>
                <a:latin typeface="Abadi" panose="020B0604020104020204" pitchFamily="34" charset="0"/>
              </a:rPr>
              <a:t>Accuracy was selected as the evaluation metric, and the model was enhanced through feature engineering and algorithm tuning.</a:t>
            </a:r>
          </a:p>
          <a:p>
            <a:pPr marL="457200" indent="-457200" algn="l" rtl="0" eaLnBrk="1" latinLnBrk="0" hangingPunct="1">
              <a:spcBef>
                <a:spcPts val="1400"/>
              </a:spcBef>
              <a:buFont typeface="+mj-lt"/>
              <a:buAutoNum type="arabicPeriod"/>
            </a:pPr>
            <a:r>
              <a:rPr lang="en-US" dirty="0">
                <a:solidFill>
                  <a:srgbClr val="000000"/>
                </a:solidFill>
                <a:effectLst/>
                <a:latin typeface="Abadi" panose="020B0604020104020204" pitchFamily="34" charset="0"/>
              </a:rPr>
              <a:t>The top-performing classification model was identified.</a:t>
            </a:r>
            <a:endParaRPr lang="en-US" dirty="0">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428749"/>
            <a:ext cx="4126127" cy="4998461"/>
          </a:xfrm>
          <a:prstGeom prst="rect">
            <a:avLst/>
          </a:prstGeom>
        </p:spPr>
        <p:txBody>
          <a:bodyPr>
            <a:normAutofit fontScale="92500"/>
          </a:bodyPr>
          <a:lstStyle/>
          <a:p>
            <a:pPr marL="0" indent="0">
              <a:lnSpc>
                <a:spcPct val="100000"/>
              </a:lnSpc>
              <a:spcBef>
                <a:spcPts val="1400"/>
              </a:spcBef>
              <a:buNone/>
            </a:pPr>
            <a:r>
              <a:rPr lang="en-US" sz="2400" dirty="0">
                <a:solidFill>
                  <a:srgbClr val="000000"/>
                </a:solidFill>
                <a:effectLst/>
                <a:latin typeface="Abadi" panose="020B0604020104020204" pitchFamily="34" charset="0"/>
              </a:rPr>
              <a:t>The scatter plot of Launch Site vs. Flight Number indicates that success rates improve with more flights. </a:t>
            </a:r>
          </a:p>
          <a:p>
            <a:pPr>
              <a:lnSpc>
                <a:spcPct val="100000"/>
              </a:lnSpc>
              <a:spcBef>
                <a:spcPts val="1400"/>
              </a:spcBef>
            </a:pPr>
            <a:r>
              <a:rPr lang="en-US" sz="2400" dirty="0">
                <a:solidFill>
                  <a:srgbClr val="000000"/>
                </a:solidFill>
                <a:effectLst/>
                <a:latin typeface="Abadi" panose="020B0604020104020204" pitchFamily="34" charset="0"/>
              </a:rPr>
              <a:t>Early flights (under 30) from CCAFS SLC 40 and VAFB SLC 4E were mostly unsuccessful</a:t>
            </a:r>
          </a:p>
          <a:p>
            <a:pPr>
              <a:lnSpc>
                <a:spcPct val="100000"/>
              </a:lnSpc>
              <a:spcBef>
                <a:spcPts val="1400"/>
              </a:spcBef>
            </a:pPr>
            <a:r>
              <a:rPr lang="en-US" sz="2400" dirty="0">
                <a:solidFill>
                  <a:srgbClr val="000000"/>
                </a:solidFill>
                <a:effectLst/>
                <a:latin typeface="Abadi" panose="020B0604020104020204" pitchFamily="34" charset="0"/>
              </a:rPr>
              <a:t>KSC LC 39A had no early flights and shows higher success.</a:t>
            </a:r>
          </a:p>
          <a:p>
            <a:pPr>
              <a:lnSpc>
                <a:spcPct val="100000"/>
              </a:lnSpc>
              <a:spcBef>
                <a:spcPts val="1400"/>
              </a:spcBef>
            </a:pPr>
            <a:r>
              <a:rPr lang="en-US" sz="2400" dirty="0">
                <a:solidFill>
                  <a:srgbClr val="000000"/>
                </a:solidFill>
                <a:effectLst/>
                <a:latin typeface="Abadi" panose="020B0604020104020204" pitchFamily="34" charset="0"/>
              </a:rPr>
              <a:t>After flight number 30, successful landings increase notably</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descr="A graph of flight number&#10;&#10;AI-generated content may be incorrect.">
            <a:extLst>
              <a:ext uri="{FF2B5EF4-FFF2-40B4-BE49-F238E27FC236}">
                <a16:creationId xmlns:a16="http://schemas.microsoft.com/office/drawing/2014/main" id="{E1CF2963-628F-F037-7E41-BF4034E4EE61}"/>
              </a:ext>
            </a:extLst>
          </p:cNvPr>
          <p:cNvPicPr>
            <a:picLocks noChangeAspect="1"/>
          </p:cNvPicPr>
          <p:nvPr/>
        </p:nvPicPr>
        <p:blipFill>
          <a:blip r:embed="rId3"/>
          <a:stretch>
            <a:fillRect/>
          </a:stretch>
        </p:blipFill>
        <p:spPr>
          <a:xfrm>
            <a:off x="5178091" y="2410619"/>
            <a:ext cx="6419850" cy="310515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8754989" cy="2073492"/>
          </a:xfrm>
          <a:prstGeom prst="rect">
            <a:avLst/>
          </a:prstGeom>
        </p:spPr>
        <p:txBody>
          <a:bodyPr>
            <a:normAutofit/>
          </a:bodyPr>
          <a:lstStyle/>
          <a:p>
            <a:pPr marL="228600" indent="-228600" algn="l" rtl="0" eaLnBrk="1" latinLnBrk="0" hangingPunct="1">
              <a:spcBef>
                <a:spcPts val="1400"/>
              </a:spcBef>
              <a:buFont typeface="Arial" panose="020B0604020202020204" pitchFamily="34" charset="0"/>
              <a:buChar char="•"/>
            </a:pPr>
            <a:r>
              <a:rPr lang="en-US" sz="2400" dirty="0">
                <a:solidFill>
                  <a:srgbClr val="000000"/>
                </a:solidFill>
                <a:effectLst/>
                <a:latin typeface="Abadi" panose="020B0604020104020204" pitchFamily="34" charset="0"/>
              </a:rPr>
              <a:t>Payloads exceeding 9,000 kg generally achieve a high success rate;</a:t>
            </a:r>
          </a:p>
          <a:p>
            <a:pPr marL="228600" indent="-228600" algn="l" rtl="0" eaLnBrk="1" latinLnBrk="0" hangingPunct="1">
              <a:spcBef>
                <a:spcPts val="1400"/>
              </a:spcBef>
              <a:buFont typeface="Arial" panose="020B0604020202020204" pitchFamily="34" charset="0"/>
              <a:buChar char="•"/>
            </a:pPr>
            <a:r>
              <a:rPr lang="en-US" sz="2400" dirty="0">
                <a:solidFill>
                  <a:srgbClr val="000000"/>
                </a:solidFill>
                <a:effectLst/>
                <a:latin typeface="Abadi" panose="020B0604020104020204" pitchFamily="34" charset="0"/>
              </a:rPr>
              <a:t>Payloads above 12,000 kg appear to be feasible only at the CCAFS SLC 40 and KSC LC 39A launch facilities.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C257E525-F55C-7E11-7998-C962202487DC}"/>
              </a:ext>
            </a:extLst>
          </p:cNvPr>
          <p:cNvPicPr>
            <a:picLocks noChangeAspect="1"/>
          </p:cNvPicPr>
          <p:nvPr/>
        </p:nvPicPr>
        <p:blipFill>
          <a:blip r:embed="rId3"/>
          <a:stretch>
            <a:fillRect/>
          </a:stretch>
        </p:blipFill>
        <p:spPr>
          <a:xfrm>
            <a:off x="770011" y="4353719"/>
            <a:ext cx="10130886" cy="207349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82114"/>
            <a:ext cx="4678289" cy="3811588"/>
          </a:xfrm>
          <a:prstGeom prst="rect">
            <a:avLst/>
          </a:prstGeom>
        </p:spPr>
        <p:txBody>
          <a:bodyPr>
            <a:normAutofit fontScale="92500" lnSpcReduction="20000"/>
          </a:bodyPr>
          <a:lstStyle/>
          <a:p>
            <a:pPr marL="0" indent="0">
              <a:lnSpc>
                <a:spcPct val="100000"/>
              </a:lnSpc>
              <a:spcBef>
                <a:spcPts val="1400"/>
              </a:spcBef>
              <a:buNone/>
            </a:pPr>
            <a:r>
              <a:rPr lang="en-US" sz="2400" dirty="0">
                <a:latin typeface="Abadi" panose="020B0604020104020204" pitchFamily="34" charset="0"/>
              </a:rPr>
              <a:t>following orbits have the highest (100%) success rate: </a:t>
            </a:r>
          </a:p>
          <a:p>
            <a:pPr>
              <a:lnSpc>
                <a:spcPct val="100000"/>
              </a:lnSpc>
              <a:spcBef>
                <a:spcPts val="1400"/>
              </a:spcBef>
            </a:pPr>
            <a:r>
              <a:rPr lang="en-US" sz="2400" dirty="0">
                <a:latin typeface="Abadi" panose="020B0604020104020204" pitchFamily="34" charset="0"/>
              </a:rPr>
              <a:t>ES-L1</a:t>
            </a:r>
          </a:p>
          <a:p>
            <a:pPr>
              <a:lnSpc>
                <a:spcPct val="100000"/>
              </a:lnSpc>
              <a:spcBef>
                <a:spcPts val="1400"/>
              </a:spcBef>
            </a:pPr>
            <a:r>
              <a:rPr lang="en-US" sz="2400" dirty="0">
                <a:latin typeface="Abadi" panose="020B0604020104020204" pitchFamily="34" charset="0"/>
              </a:rPr>
              <a:t>GEO </a:t>
            </a:r>
          </a:p>
          <a:p>
            <a:pPr>
              <a:lnSpc>
                <a:spcPct val="100000"/>
              </a:lnSpc>
              <a:spcBef>
                <a:spcPts val="1400"/>
              </a:spcBef>
            </a:pPr>
            <a:r>
              <a:rPr lang="en-US" sz="2400" dirty="0">
                <a:latin typeface="Abadi" panose="020B0604020104020204" pitchFamily="34" charset="0"/>
              </a:rPr>
              <a:t>HEO </a:t>
            </a:r>
          </a:p>
          <a:p>
            <a:pPr>
              <a:lnSpc>
                <a:spcPct val="100000"/>
              </a:lnSpc>
              <a:spcBef>
                <a:spcPts val="1400"/>
              </a:spcBef>
            </a:pPr>
            <a:r>
              <a:rPr lang="en-US" sz="2400" dirty="0">
                <a:latin typeface="Abadi" panose="020B0604020104020204" pitchFamily="34" charset="0"/>
              </a:rPr>
              <a:t>SSO </a:t>
            </a:r>
          </a:p>
          <a:p>
            <a:pPr marL="0" indent="0">
              <a:lnSpc>
                <a:spcPct val="100000"/>
              </a:lnSpc>
              <a:spcBef>
                <a:spcPts val="1400"/>
              </a:spcBef>
              <a:buNone/>
            </a:pPr>
            <a:r>
              <a:rPr lang="en-US" sz="2400" dirty="0">
                <a:latin typeface="Abadi" panose="020B0604020104020204" pitchFamily="34" charset="0"/>
              </a:rPr>
              <a:t>The orbit with the lowest (0%) success rate is: </a:t>
            </a:r>
          </a:p>
          <a:p>
            <a:pPr>
              <a:lnSpc>
                <a:spcPct val="100000"/>
              </a:lnSpc>
              <a:spcBef>
                <a:spcPts val="1400"/>
              </a:spcBef>
            </a:pPr>
            <a:r>
              <a:rPr lang="en-US" sz="2400" dirty="0">
                <a:latin typeface="Abadi" panose="020B0604020104020204" pitchFamily="34" charset="0"/>
              </a:rPr>
              <a:t>SO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A436A362-DAA0-0805-D041-D1DC178F4E95}"/>
              </a:ext>
            </a:extLst>
          </p:cNvPr>
          <p:cNvPicPr>
            <a:picLocks noChangeAspect="1"/>
          </p:cNvPicPr>
          <p:nvPr/>
        </p:nvPicPr>
        <p:blipFill>
          <a:blip r:embed="rId3"/>
          <a:stretch>
            <a:fillRect/>
          </a:stretch>
        </p:blipFill>
        <p:spPr>
          <a:xfrm>
            <a:off x="5529629" y="2276240"/>
            <a:ext cx="6370285" cy="342333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1701298"/>
            <a:ext cx="10886472" cy="3811588"/>
          </a:xfrm>
          <a:prstGeom prst="rect">
            <a:avLst/>
          </a:prstGeom>
        </p:spPr>
        <p:txBody>
          <a:bodyPr>
            <a:normAutofit/>
          </a:bodyPr>
          <a:lstStyle/>
          <a:p>
            <a:pPr>
              <a:lnSpc>
                <a:spcPct val="100000"/>
              </a:lnSpc>
              <a:spcBef>
                <a:spcPts val="1400"/>
              </a:spcBef>
            </a:pPr>
            <a:r>
              <a:rPr lang="en-US" sz="2400" dirty="0">
                <a:solidFill>
                  <a:srgbClr val="000000"/>
                </a:solidFill>
                <a:effectLst/>
                <a:latin typeface="Calibri" panose="020F0502020204030204" pitchFamily="34" charset="0"/>
              </a:rPr>
              <a:t>Success in LEO correlates with flight number</a:t>
            </a:r>
          </a:p>
          <a:p>
            <a:pPr>
              <a:lnSpc>
                <a:spcPct val="100000"/>
              </a:lnSpc>
              <a:spcBef>
                <a:spcPts val="1400"/>
              </a:spcBef>
            </a:pPr>
            <a:r>
              <a:rPr lang="en-US" sz="2400" dirty="0">
                <a:solidFill>
                  <a:srgbClr val="000000"/>
                </a:solidFill>
                <a:effectLst/>
                <a:latin typeface="Calibri" panose="020F0502020204030204" pitchFamily="34" charset="0"/>
              </a:rPr>
              <a:t>in GTO, no such relationship exists.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8" name="Picture 7">
            <a:extLst>
              <a:ext uri="{FF2B5EF4-FFF2-40B4-BE49-F238E27FC236}">
                <a16:creationId xmlns:a16="http://schemas.microsoft.com/office/drawing/2014/main" id="{C82E997A-5AE6-2AA9-83EC-81AAFEFE3272}"/>
              </a:ext>
            </a:extLst>
          </p:cNvPr>
          <p:cNvPicPr>
            <a:picLocks noChangeAspect="1"/>
          </p:cNvPicPr>
          <p:nvPr/>
        </p:nvPicPr>
        <p:blipFill>
          <a:blip r:embed="rId3"/>
          <a:stretch>
            <a:fillRect/>
          </a:stretch>
        </p:blipFill>
        <p:spPr>
          <a:xfrm>
            <a:off x="372175" y="3017070"/>
            <a:ext cx="11085797" cy="275215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7D1477D1-55A1-B75E-A8F9-F6DB60A804F3}"/>
              </a:ext>
            </a:extLst>
          </p:cNvPr>
          <p:cNvSpPr txBox="1">
            <a:spLocks/>
          </p:cNvSpPr>
          <p:nvPr/>
        </p:nvSpPr>
        <p:spPr>
          <a:xfrm>
            <a:off x="734027" y="1701298"/>
            <a:ext cx="10515599"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400" dirty="0">
                <a:solidFill>
                  <a:srgbClr val="000000"/>
                </a:solidFill>
                <a:latin typeface="Abadi" panose="020B0604020104020204" pitchFamily="34" charset="0"/>
              </a:rPr>
              <a:t>Successful landings with heavy payloads occur more frequently in PO, LEO, and ISS orbits.</a:t>
            </a: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E45E3FF6-602A-DD8D-4950-77347D0E05B5}"/>
              </a:ext>
            </a:extLst>
          </p:cNvPr>
          <p:cNvPicPr>
            <a:picLocks noChangeAspect="1"/>
          </p:cNvPicPr>
          <p:nvPr/>
        </p:nvPicPr>
        <p:blipFill>
          <a:blip r:embed="rId3"/>
          <a:stretch>
            <a:fillRect/>
          </a:stretch>
        </p:blipFill>
        <p:spPr>
          <a:xfrm>
            <a:off x="0" y="2990898"/>
            <a:ext cx="12008285" cy="272410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826525"/>
            <a:ext cx="3932238" cy="3811588"/>
          </a:xfrm>
          <a:prstGeom prst="rect">
            <a:avLst/>
          </a:prstGeom>
        </p:spPr>
        <p:txBody>
          <a:bodyPr>
            <a:normAutofit lnSpcReduction="10000"/>
          </a:bodyPr>
          <a:lstStyle/>
          <a:p>
            <a:pPr marL="228600" indent="-228600" algn="l" rtl="0" eaLnBrk="1" latinLnBrk="0" hangingPunct="1">
              <a:spcBef>
                <a:spcPts val="1400"/>
              </a:spcBef>
              <a:buFont typeface="Arial" panose="020B0604020202020204" pitchFamily="34" charset="0"/>
              <a:buChar char="•"/>
            </a:pPr>
            <a:r>
              <a:rPr lang="en-US" sz="2400" dirty="0">
                <a:solidFill>
                  <a:srgbClr val="000000"/>
                </a:solidFill>
                <a:effectLst/>
                <a:latin typeface="Abadi" panose="020B0604020104020204" pitchFamily="34" charset="0"/>
              </a:rPr>
              <a:t>Between 2010 and 2013, there were no successful landings, resulting in a 0% success rate.</a:t>
            </a:r>
          </a:p>
          <a:p>
            <a:pPr marL="228600" indent="-228600" algn="l" rtl="0" eaLnBrk="1" latinLnBrk="0" hangingPunct="1">
              <a:spcBef>
                <a:spcPts val="1400"/>
              </a:spcBef>
              <a:buFont typeface="Arial" panose="020B0604020202020204" pitchFamily="34" charset="0"/>
              <a:buChar char="•"/>
            </a:pPr>
            <a:r>
              <a:rPr lang="en-US" sz="2400" dirty="0">
                <a:solidFill>
                  <a:srgbClr val="000000"/>
                </a:solidFill>
                <a:effectLst/>
                <a:latin typeface="Abadi" panose="020B0604020104020204" pitchFamily="34" charset="0"/>
              </a:rPr>
              <a:t>After 2013, success rates increased overall, with slight declines observed in 2018 and 2020.</a:t>
            </a:r>
          </a:p>
          <a:p>
            <a:pPr marL="228600" indent="-228600" algn="l" rtl="0" eaLnBrk="1" latinLnBrk="0" hangingPunct="1">
              <a:spcBef>
                <a:spcPts val="1400"/>
              </a:spcBef>
              <a:buFont typeface="Arial" panose="020B0604020202020204" pitchFamily="34" charset="0"/>
              <a:buChar char="•"/>
            </a:pPr>
            <a:r>
              <a:rPr lang="en-US" sz="2400" dirty="0">
                <a:solidFill>
                  <a:srgbClr val="000000"/>
                </a:solidFill>
                <a:effectLst/>
                <a:latin typeface="Abadi" panose="020B0604020104020204" pitchFamily="34" charset="0"/>
              </a:rPr>
              <a:t>From 2016 onward, the probability of success has remained above 50%.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7A33094A-E690-59FA-1AB0-F29D686826DC}"/>
              </a:ext>
            </a:extLst>
          </p:cNvPr>
          <p:cNvPicPr>
            <a:picLocks noChangeAspect="1"/>
          </p:cNvPicPr>
          <p:nvPr/>
        </p:nvPicPr>
        <p:blipFill>
          <a:blip r:embed="rId3"/>
          <a:stretch>
            <a:fillRect/>
          </a:stretch>
        </p:blipFill>
        <p:spPr>
          <a:xfrm>
            <a:off x="5287008" y="2069757"/>
            <a:ext cx="6170964" cy="3568356"/>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363840" cy="4351338"/>
          </a:xfrm>
          <a:prstGeom prst="rect">
            <a:avLst/>
          </a:prstGeom>
        </p:spPr>
        <p:txBody>
          <a:bodyPr>
            <a:normAutofit/>
          </a:bodyPr>
          <a:lstStyle/>
          <a:p>
            <a:pPr>
              <a:lnSpc>
                <a:spcPct val="100000"/>
              </a:lnSpc>
              <a:spcBef>
                <a:spcPts val="1400"/>
              </a:spcBef>
            </a:pPr>
            <a:r>
              <a:rPr lang="en-US" sz="24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400" dirty="0">
                <a:latin typeface="Abadi" panose="020B0604020104020204" pitchFamily="34" charset="0"/>
              </a:rPr>
              <a:t>The word DISTINCT returns only unique values from the </a:t>
            </a:r>
            <a:r>
              <a:rPr lang="en-US" sz="2400" dirty="0" err="1">
                <a:latin typeface="Abadi" panose="020B0604020104020204" pitchFamily="34" charset="0"/>
              </a:rPr>
              <a:t>LaunchSite</a:t>
            </a:r>
            <a:r>
              <a:rPr lang="en-US" sz="2400" dirty="0">
                <a:latin typeface="Abadi" panose="020B0604020104020204" pitchFamily="34" charset="0"/>
              </a:rPr>
              <a:t> column of the SPACEX table</a:t>
            </a:r>
            <a:endParaRPr lang="en-US" sz="2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BE31965B-E72A-D86E-A519-05B4131F7AF2}"/>
              </a:ext>
            </a:extLst>
          </p:cNvPr>
          <p:cNvPicPr>
            <a:picLocks noChangeAspect="1"/>
          </p:cNvPicPr>
          <p:nvPr/>
        </p:nvPicPr>
        <p:blipFill>
          <a:blip r:embed="rId3"/>
          <a:stretch>
            <a:fillRect/>
          </a:stretch>
        </p:blipFill>
        <p:spPr>
          <a:xfrm>
            <a:off x="4390630" y="2157487"/>
            <a:ext cx="6596156" cy="368761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674235"/>
            <a:ext cx="9745589" cy="4351338"/>
          </a:xfrm>
          <a:prstGeom prst="rect">
            <a:avLst/>
          </a:prstGeom>
        </p:spPr>
        <p:txBody>
          <a:bodyPr>
            <a:normAutofit/>
          </a:bodyPr>
          <a:lstStyle/>
          <a:p>
            <a:pPr>
              <a:lnSpc>
                <a:spcPct val="100000"/>
              </a:lnSpc>
              <a:spcBef>
                <a:spcPts val="1400"/>
              </a:spcBef>
            </a:pPr>
            <a:r>
              <a:rPr lang="en-US" sz="24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400" dirty="0">
                <a:latin typeface="Abadi" panose="020B0604020104020204" pitchFamily="34" charset="0"/>
              </a:rPr>
              <a:t>With LIMIT 5 only 5 records are fetched</a:t>
            </a:r>
          </a:p>
          <a:p>
            <a:pPr>
              <a:lnSpc>
                <a:spcPct val="100000"/>
              </a:lnSpc>
              <a:spcBef>
                <a:spcPts val="1400"/>
              </a:spcBef>
            </a:pPr>
            <a:r>
              <a:rPr lang="en-US" sz="2400" dirty="0">
                <a:latin typeface="Abadi" panose="020B0604020104020204" pitchFamily="34" charset="0"/>
              </a:rPr>
              <a:t>The LIKE keyword was used with the wild card ‘CCA%’ to retrieve string values beginning with ‘CCA’.</a:t>
            </a:r>
            <a:endParaRPr lang="en-US" sz="2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293D698A-F310-8EBC-C698-DB7B09FA03AD}"/>
              </a:ext>
            </a:extLst>
          </p:cNvPr>
          <p:cNvPicPr>
            <a:picLocks noChangeAspect="1"/>
          </p:cNvPicPr>
          <p:nvPr/>
        </p:nvPicPr>
        <p:blipFill>
          <a:blip r:embed="rId3"/>
          <a:stretch>
            <a:fillRect/>
          </a:stretch>
        </p:blipFill>
        <p:spPr>
          <a:xfrm>
            <a:off x="229385" y="3678168"/>
            <a:ext cx="11733230" cy="209715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228600" indent="-228600" algn="l" rtl="0" eaLnBrk="1" latinLnBrk="0" hangingPunct="1">
              <a:lnSpc>
                <a:spcPct val="90000"/>
              </a:lnSpc>
              <a:spcBef>
                <a:spcPts val="1400"/>
              </a:spcBef>
              <a:buFont typeface="Arial" panose="020B0604020202020204" pitchFamily="34" charset="0"/>
              <a:buChar char="•"/>
            </a:pPr>
            <a:r>
              <a:rPr lang="en-US" dirty="0">
                <a:solidFill>
                  <a:srgbClr val="000000"/>
                </a:solidFill>
                <a:effectLst/>
                <a:latin typeface="Abadi" panose="020B0604020104020204" pitchFamily="34" charset="0"/>
              </a:rPr>
              <a:t>Calculate the total payload from NASA boosters</a:t>
            </a:r>
          </a:p>
          <a:p>
            <a:pPr marL="228600" indent="-228600" algn="l" rtl="0" eaLnBrk="1" latinLnBrk="0" hangingPunct="1">
              <a:lnSpc>
                <a:spcPct val="90000"/>
              </a:lnSpc>
              <a:spcBef>
                <a:spcPts val="1400"/>
              </a:spcBef>
              <a:buFont typeface="Arial" panose="020B0604020202020204" pitchFamily="34" charset="0"/>
              <a:buChar char="•"/>
            </a:pPr>
            <a:r>
              <a:rPr lang="en-US" dirty="0">
                <a:solidFill>
                  <a:srgbClr val="000000"/>
                </a:solidFill>
                <a:effectLst/>
                <a:latin typeface="Abadi" panose="020B0604020104020204" pitchFamily="34" charset="0"/>
              </a:rPr>
              <a:t>The total payload from NASA boosters is 45,596</a:t>
            </a:r>
          </a:p>
          <a:p>
            <a:pPr marL="228600" indent="-228600" algn="l" rtl="0" eaLnBrk="1" latinLnBrk="0" hangingPunct="1">
              <a:lnSpc>
                <a:spcPct val="90000"/>
              </a:lnSpc>
              <a:spcBef>
                <a:spcPts val="1400"/>
              </a:spcBef>
              <a:buFont typeface="Arial" panose="020B0604020202020204" pitchFamily="34" charset="0"/>
              <a:buChar char="•"/>
            </a:pPr>
            <a:r>
              <a:rPr lang="en-US" dirty="0">
                <a:solidFill>
                  <a:srgbClr val="000000"/>
                </a:solidFill>
                <a:effectLst/>
                <a:latin typeface="Abadi" panose="020B0604020104020204" pitchFamily="34" charset="0"/>
              </a:rPr>
              <a:t>This was found by summing the LAUNCH column for NASA boosters (CRS) only</a:t>
            </a:r>
            <a:endParaRPr lang="en-US" sz="2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a:normAutofit/>
          </a:bodyPr>
          <a:lstStyle/>
          <a:p>
            <a:pPr>
              <a:lnSpc>
                <a:spcPct val="100000"/>
              </a:lnSpc>
              <a:spcBef>
                <a:spcPts val="1400"/>
              </a:spcBef>
            </a:pPr>
            <a:r>
              <a:rPr lang="en-US" dirty="0">
                <a:solidFill>
                  <a:schemeClr val="accent3">
                    <a:lumMod val="25000"/>
                  </a:schemeClr>
                </a:solidFill>
                <a:latin typeface="Abadi" panose="020B0604020104020204" pitchFamily="34" charset="0"/>
              </a:rPr>
              <a:t>Calculate the average payload mass carried by booster version F9 v1.1</a:t>
            </a:r>
          </a:p>
          <a:p>
            <a:pPr>
              <a:spcBef>
                <a:spcPts val="1400"/>
              </a:spcBef>
            </a:pPr>
            <a:r>
              <a:rPr lang="en-US" dirty="0">
                <a:solidFill>
                  <a:srgbClr val="000000"/>
                </a:solidFill>
                <a:latin typeface="Abadi" panose="020B0604020104020204" pitchFamily="34" charset="0"/>
              </a:rPr>
              <a:t>The average payload mass from booster version F9 v1.1 is 2,928.4</a:t>
            </a:r>
          </a:p>
          <a:p>
            <a:pPr>
              <a:spcBef>
                <a:spcPts val="1400"/>
              </a:spcBef>
            </a:pPr>
            <a:r>
              <a:rPr lang="en-US" dirty="0">
                <a:solidFill>
                  <a:srgbClr val="000000"/>
                </a:solidFill>
                <a:latin typeface="Abadi" panose="020B0604020104020204" pitchFamily="34" charset="0"/>
              </a:rPr>
              <a:t>This was found by using the AVG keyword on the PAYLOAD_MASS_KG_ column for F9 v1.1 boosters only</a:t>
            </a:r>
            <a:endParaRPr lang="en-US"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59940" cy="4351338"/>
          </a:xfrm>
          <a:prstGeom prst="rect">
            <a:avLst/>
          </a:prstGeom>
        </p:spPr>
        <p:txBody>
          <a:bodyPr lIns="91440" tIns="45720" rIns="91440" bIns="45720" anchor="t">
            <a:normAutofit/>
          </a:bodyPr>
          <a:lstStyle/>
          <a:p>
            <a:pPr marL="228600" indent="-228600" algn="l" rtl="0" eaLnBrk="1" latinLnBrk="0" hangingPunct="1">
              <a:spcBef>
                <a:spcPts val="1400"/>
              </a:spcBef>
              <a:buFont typeface="Arial" panose="020B0604020202020204" pitchFamily="34" charset="0"/>
              <a:buChar char="•"/>
            </a:pPr>
            <a:r>
              <a:rPr lang="en-US" dirty="0">
                <a:solidFill>
                  <a:srgbClr val="292929"/>
                </a:solidFill>
                <a:effectLst/>
                <a:latin typeface="Abadi" panose="020B0604020104020204" pitchFamily="34" charset="0"/>
              </a:rPr>
              <a:t>Identify the date of the first successful ground pad landing.</a:t>
            </a:r>
          </a:p>
          <a:p>
            <a:pPr marL="228600" indent="-228600" algn="l" rtl="0" eaLnBrk="1" latinLnBrk="0" hangingPunct="1">
              <a:spcBef>
                <a:spcPts val="1400"/>
              </a:spcBef>
              <a:buFont typeface="Arial" panose="020B0604020202020204" pitchFamily="34" charset="0"/>
              <a:buChar char="•"/>
            </a:pPr>
            <a:r>
              <a:rPr lang="en-US" dirty="0">
                <a:solidFill>
                  <a:srgbClr val="292929"/>
                </a:solidFill>
                <a:effectLst/>
                <a:latin typeface="Abadi" panose="020B0604020104020204" pitchFamily="34" charset="0"/>
              </a:rPr>
              <a:t>The initial successful ground pad landing occurred on December 22, 2015.</a:t>
            </a:r>
          </a:p>
          <a:p>
            <a:pPr marL="228600" indent="-228600" algn="l" rtl="0" eaLnBrk="1" latinLnBrk="0" hangingPunct="1">
              <a:spcBef>
                <a:spcPts val="1400"/>
              </a:spcBef>
              <a:buFont typeface="Arial" panose="020B0604020202020204" pitchFamily="34" charset="0"/>
              <a:buChar char="•"/>
            </a:pPr>
            <a:r>
              <a:rPr lang="en-US" dirty="0">
                <a:solidFill>
                  <a:srgbClr val="292929"/>
                </a:solidFill>
                <a:effectLst/>
                <a:latin typeface="Abadi" panose="020B0604020104020204" pitchFamily="34" charset="0"/>
              </a:rPr>
              <a:t>The MIN keyword was used on the DATE column, while the WHERE clause filtered for successful ground pad landings only.</a:t>
            </a:r>
            <a:endParaRPr lang="en-US"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7250040" cy="4351338"/>
          </a:xfrm>
          <a:prstGeom prst="rect">
            <a:avLst/>
          </a:prstGeom>
        </p:spPr>
        <p:txBody>
          <a:bodyPr lIns="91440" tIns="45720" rIns="91440" bIns="45720" anchor="t">
            <a:normAutofit/>
          </a:bodyPr>
          <a:lstStyle/>
          <a:p>
            <a:pPr marL="228600" indent="-228600" algn="l" rtl="0" eaLnBrk="1" latinLnBrk="0" hangingPunct="1">
              <a:spcBef>
                <a:spcPts val="1400"/>
              </a:spcBef>
              <a:spcAft>
                <a:spcPts val="2400"/>
              </a:spcAft>
              <a:buFont typeface="Arial" panose="020B0604020202020204" pitchFamily="34" charset="0"/>
              <a:buChar char="•"/>
            </a:pPr>
            <a:r>
              <a:rPr lang="en-US" sz="2200" dirty="0">
                <a:solidFill>
                  <a:srgbClr val="012010"/>
                </a:solidFill>
                <a:effectLst/>
                <a:latin typeface="Abadi" panose="020B0604020104020204" pitchFamily="34" charset="0"/>
              </a:rPr>
              <a:t>Provide the names of boosters that have successfully landed on a drone ship and carried a payload mass greater than 4000 but less than 6000.</a:t>
            </a:r>
          </a:p>
          <a:p>
            <a:pPr marL="228600" indent="-228600" algn="l" rtl="0" eaLnBrk="1" latinLnBrk="0" hangingPunct="1">
              <a:spcBef>
                <a:spcPts val="1400"/>
              </a:spcBef>
              <a:spcAft>
                <a:spcPts val="2400"/>
              </a:spcAft>
              <a:buFont typeface="Arial" panose="020B0604020202020204" pitchFamily="34" charset="0"/>
              <a:buChar char="•"/>
            </a:pPr>
            <a:r>
              <a:rPr lang="en-US" sz="2200" dirty="0">
                <a:solidFill>
                  <a:srgbClr val="012010"/>
                </a:solidFill>
                <a:effectLst/>
                <a:latin typeface="Abadi" panose="020B0604020104020204" pitchFamily="34" charset="0"/>
              </a:rPr>
              <a:t>The WHERE clause filters results to include only those meeting both conditions within the parentheses (with the AND keyword applied). The BETWEEN keyword selects values where 4000 &lt; x &lt;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A8F9B4B7-7729-6FB9-3188-C6496E27677C}"/>
              </a:ext>
            </a:extLst>
          </p:cNvPr>
          <p:cNvPicPr>
            <a:picLocks noChangeAspect="1"/>
          </p:cNvPicPr>
          <p:nvPr/>
        </p:nvPicPr>
        <p:blipFill>
          <a:blip r:embed="rId3"/>
          <a:stretch>
            <a:fillRect/>
          </a:stretch>
        </p:blipFill>
        <p:spPr>
          <a:xfrm>
            <a:off x="8420099" y="2227262"/>
            <a:ext cx="2787809" cy="327977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21657"/>
            <a:ext cx="7386731" cy="4970223"/>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Summary of methodologies</a:t>
            </a:r>
            <a:endParaRPr lang="en-US" dirty="0">
              <a:solidFill>
                <a:schemeClr val="accent3">
                  <a:lumMod val="25000"/>
                </a:schemeClr>
              </a:solidFill>
            </a:endParaRPr>
          </a:p>
          <a:p>
            <a:pPr marL="342900" indent="-342900">
              <a:lnSpc>
                <a:spcPct val="100000"/>
              </a:lnSpc>
              <a:spcBef>
                <a:spcPts val="1400"/>
              </a:spcBef>
            </a:pPr>
            <a:r>
              <a:rPr lang="en-US" sz="2200" dirty="0">
                <a:solidFill>
                  <a:schemeClr val="accent3">
                    <a:lumMod val="25000"/>
                  </a:schemeClr>
                </a:solidFill>
                <a:latin typeface="Abadi"/>
              </a:rPr>
              <a:t>Data Collection</a:t>
            </a:r>
          </a:p>
          <a:p>
            <a:pPr marL="342900" indent="-342900">
              <a:lnSpc>
                <a:spcPct val="100000"/>
              </a:lnSpc>
              <a:spcBef>
                <a:spcPts val="1400"/>
              </a:spcBef>
            </a:pPr>
            <a:r>
              <a:rPr lang="en-US" sz="2200" dirty="0">
                <a:solidFill>
                  <a:schemeClr val="accent3">
                    <a:lumMod val="25000"/>
                  </a:schemeClr>
                </a:solidFill>
                <a:latin typeface="Abadi"/>
              </a:rPr>
              <a:t>Data Wrangling</a:t>
            </a:r>
          </a:p>
          <a:p>
            <a:pPr marL="342900" indent="-342900">
              <a:lnSpc>
                <a:spcPct val="100000"/>
              </a:lnSpc>
              <a:spcBef>
                <a:spcPts val="1400"/>
              </a:spcBef>
            </a:pPr>
            <a:r>
              <a:rPr lang="en-US" sz="2200" dirty="0">
                <a:solidFill>
                  <a:schemeClr val="accent3">
                    <a:lumMod val="25000"/>
                  </a:schemeClr>
                </a:solidFill>
                <a:latin typeface="Abadi"/>
              </a:rPr>
              <a:t>Exploratory Data Analysis</a:t>
            </a:r>
          </a:p>
          <a:p>
            <a:pPr marL="342900" indent="-342900">
              <a:lnSpc>
                <a:spcPct val="100000"/>
              </a:lnSpc>
              <a:spcBef>
                <a:spcPts val="1400"/>
              </a:spcBef>
            </a:pPr>
            <a:r>
              <a:rPr lang="en-US" sz="2200" dirty="0">
                <a:solidFill>
                  <a:schemeClr val="accent3">
                    <a:lumMod val="25000"/>
                  </a:schemeClr>
                </a:solidFill>
                <a:latin typeface="Abadi"/>
              </a:rPr>
              <a:t>Interactive Visual Analytics</a:t>
            </a:r>
          </a:p>
          <a:p>
            <a:pPr marL="342900" indent="-342900">
              <a:lnSpc>
                <a:spcPct val="100000"/>
              </a:lnSpc>
              <a:spcBef>
                <a:spcPts val="1400"/>
              </a:spcBef>
            </a:pPr>
            <a:r>
              <a:rPr lang="en-US" sz="2200" dirty="0">
                <a:solidFill>
                  <a:schemeClr val="accent3">
                    <a:lumMod val="25000"/>
                  </a:schemeClr>
                </a:solidFill>
                <a:latin typeface="Abadi"/>
              </a:rPr>
              <a:t>Predictive Analysis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Summary of all results</a:t>
            </a:r>
          </a:p>
          <a:p>
            <a:pPr marL="342900" indent="-342900">
              <a:lnSpc>
                <a:spcPct val="100000"/>
              </a:lnSpc>
              <a:spcBef>
                <a:spcPts val="1400"/>
              </a:spcBef>
            </a:pPr>
            <a:r>
              <a:rPr lang="en-US" sz="2200" dirty="0">
                <a:solidFill>
                  <a:schemeClr val="accent3">
                    <a:lumMod val="25000"/>
                  </a:schemeClr>
                </a:solidFill>
                <a:latin typeface="Abadi"/>
              </a:rPr>
              <a:t>Exploratory Data Analysis (EDA)</a:t>
            </a:r>
          </a:p>
          <a:p>
            <a:pPr marL="342900" indent="-342900">
              <a:lnSpc>
                <a:spcPct val="100000"/>
              </a:lnSpc>
              <a:spcBef>
                <a:spcPts val="1400"/>
              </a:spcBef>
            </a:pPr>
            <a:r>
              <a:rPr lang="en-US" sz="2200" dirty="0">
                <a:solidFill>
                  <a:schemeClr val="accent3">
                    <a:lumMod val="25000"/>
                  </a:schemeClr>
                </a:solidFill>
                <a:latin typeface="Abadi"/>
              </a:rPr>
              <a:t>Geospatial analytics</a:t>
            </a:r>
          </a:p>
          <a:p>
            <a:pPr marL="342900" indent="-342900">
              <a:lnSpc>
                <a:spcPct val="100000"/>
              </a:lnSpc>
              <a:spcBef>
                <a:spcPts val="1400"/>
              </a:spcBef>
            </a:pPr>
            <a:r>
              <a:rPr lang="en-US" sz="2200" dirty="0">
                <a:solidFill>
                  <a:schemeClr val="accent3">
                    <a:lumMod val="25000"/>
                  </a:schemeClr>
                </a:solidFill>
                <a:latin typeface="Abadi"/>
              </a:rPr>
              <a:t>Interactive dashboard</a:t>
            </a:r>
          </a:p>
          <a:p>
            <a:pPr marL="342900" indent="-342900">
              <a:lnSpc>
                <a:spcPct val="100000"/>
              </a:lnSpc>
              <a:spcBef>
                <a:spcPts val="1400"/>
              </a:spcBef>
            </a:pPr>
            <a:r>
              <a:rPr lang="en-US" sz="2200" dirty="0">
                <a:solidFill>
                  <a:schemeClr val="accent3">
                    <a:lumMod val="25000"/>
                  </a:schemeClr>
                </a:solidFill>
                <a:latin typeface="Abadi"/>
              </a:rPr>
              <a:t>Predictive analysis of classification models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709160"/>
            <a:ext cx="9745589" cy="4351338"/>
          </a:xfrm>
          <a:prstGeom prst="rect">
            <a:avLst/>
          </a:prstGeom>
        </p:spPr>
        <p:txBody>
          <a:bodyPr>
            <a:normAutofit/>
          </a:bodyPr>
          <a:lstStyle/>
          <a:p>
            <a:pPr marL="228600" indent="-228600" algn="l" rtl="0" eaLnBrk="1" latinLnBrk="0" hangingPunct="1">
              <a:spcBef>
                <a:spcPts val="1400"/>
              </a:spcBef>
              <a:buFont typeface="Arial" panose="020B0604020202020204" pitchFamily="34" charset="0"/>
              <a:buChar char="•"/>
            </a:pPr>
            <a:r>
              <a:rPr lang="en-US" sz="2400" dirty="0">
                <a:solidFill>
                  <a:srgbClr val="000000"/>
                </a:solidFill>
                <a:effectLst/>
                <a:latin typeface="Abadi" panose="020B0604020104020204" pitchFamily="34" charset="0"/>
              </a:rPr>
              <a:t>Determine the overall count of both successful and failed mission outcomes.</a:t>
            </a:r>
          </a:p>
          <a:p>
            <a:pPr marL="228600" indent="-228600" algn="l" rtl="0" eaLnBrk="1" latinLnBrk="0" hangingPunct="1">
              <a:spcBef>
                <a:spcPts val="1400"/>
              </a:spcBef>
              <a:buFont typeface="Arial" panose="020B0604020202020204" pitchFamily="34" charset="0"/>
              <a:buChar char="•"/>
            </a:pPr>
            <a:r>
              <a:rPr lang="en-US" sz="2400" dirty="0">
                <a:solidFill>
                  <a:srgbClr val="000000"/>
                </a:solidFill>
                <a:effectLst/>
                <a:latin typeface="Abadi" panose="020B0604020104020204" pitchFamily="34" charset="0"/>
              </a:rPr>
              <a:t>The COUNT keyword was used to tally the total mission outcomes, while a GROUPBY was applied to categorize these results based on the outcome type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2" name="Table 1">
            <a:extLst>
              <a:ext uri="{FF2B5EF4-FFF2-40B4-BE49-F238E27FC236}">
                <a16:creationId xmlns:a16="http://schemas.microsoft.com/office/drawing/2014/main" id="{E4C7A1D2-CD27-3A76-F988-B3C216B8F5CE}"/>
              </a:ext>
            </a:extLst>
          </p:cNvPr>
          <p:cNvGraphicFramePr>
            <a:graphicFrameLocks noGrp="1"/>
          </p:cNvGraphicFramePr>
          <p:nvPr>
            <p:extLst>
              <p:ext uri="{D42A27DB-BD31-4B8C-83A1-F6EECF244321}">
                <p14:modId xmlns:p14="http://schemas.microsoft.com/office/powerpoint/2010/main" val="992384531"/>
              </p:ext>
            </p:extLst>
          </p:nvPr>
        </p:nvGraphicFramePr>
        <p:xfrm>
          <a:off x="1578804" y="4041063"/>
          <a:ext cx="8128000" cy="1473200"/>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3940025474"/>
                    </a:ext>
                  </a:extLst>
                </a:gridCol>
                <a:gridCol w="4064000">
                  <a:extLst>
                    <a:ext uri="{9D8B030D-6E8A-4147-A177-3AD203B41FA5}">
                      <a16:colId xmlns:a16="http://schemas.microsoft.com/office/drawing/2014/main" val="2156567403"/>
                    </a:ext>
                  </a:extLst>
                </a:gridCol>
              </a:tblGrid>
              <a:tr h="0">
                <a:tc>
                  <a:txBody>
                    <a:bodyPr/>
                    <a:lstStyle/>
                    <a:p>
                      <a:r>
                        <a:rPr lang="en-US" b="1" dirty="0" err="1"/>
                        <a:t>mission_outcome</a:t>
                      </a:r>
                      <a:endParaRPr lang="en-US" b="1" dirty="0"/>
                    </a:p>
                  </a:txBody>
                  <a:tcPr/>
                </a:tc>
                <a:tc>
                  <a:txBody>
                    <a:bodyPr/>
                    <a:lstStyle/>
                    <a:p>
                      <a:r>
                        <a:rPr lang="en-US" b="1" dirty="0" err="1"/>
                        <a:t>total_number</a:t>
                      </a:r>
                      <a:endParaRPr lang="en-US" b="1" dirty="0"/>
                    </a:p>
                  </a:txBody>
                  <a:tcPr/>
                </a:tc>
                <a:extLst>
                  <a:ext uri="{0D108BD9-81ED-4DB2-BD59-A6C34878D82A}">
                    <a16:rowId xmlns:a16="http://schemas.microsoft.com/office/drawing/2014/main" val="3519988427"/>
                  </a:ext>
                </a:extLst>
              </a:tr>
              <a:tr h="370840">
                <a:tc>
                  <a:txBody>
                    <a:bodyPr/>
                    <a:lstStyle/>
                    <a:p>
                      <a:r>
                        <a:rPr lang="en-US" dirty="0"/>
                        <a:t>Failure (in flight)</a:t>
                      </a:r>
                    </a:p>
                  </a:txBody>
                  <a:tcPr/>
                </a:tc>
                <a:tc>
                  <a:txBody>
                    <a:bodyPr/>
                    <a:lstStyle/>
                    <a:p>
                      <a:r>
                        <a:rPr lang="en-US" dirty="0"/>
                        <a:t>1</a:t>
                      </a:r>
                    </a:p>
                  </a:txBody>
                  <a:tcPr/>
                </a:tc>
                <a:extLst>
                  <a:ext uri="{0D108BD9-81ED-4DB2-BD59-A6C34878D82A}">
                    <a16:rowId xmlns:a16="http://schemas.microsoft.com/office/drawing/2014/main" val="375909519"/>
                  </a:ext>
                </a:extLst>
              </a:tr>
              <a:tr h="370840">
                <a:tc>
                  <a:txBody>
                    <a:bodyPr/>
                    <a:lstStyle/>
                    <a:p>
                      <a:r>
                        <a:rPr lang="en-US" dirty="0"/>
                        <a:t>Success</a:t>
                      </a:r>
                    </a:p>
                  </a:txBody>
                  <a:tcPr/>
                </a:tc>
                <a:tc>
                  <a:txBody>
                    <a:bodyPr/>
                    <a:lstStyle/>
                    <a:p>
                      <a:r>
                        <a:rPr lang="en-US" dirty="0"/>
                        <a:t>99</a:t>
                      </a:r>
                    </a:p>
                  </a:txBody>
                  <a:tcPr/>
                </a:tc>
                <a:extLst>
                  <a:ext uri="{0D108BD9-81ED-4DB2-BD59-A6C34878D82A}">
                    <a16:rowId xmlns:a16="http://schemas.microsoft.com/office/drawing/2014/main" val="3593545397"/>
                  </a:ext>
                </a:extLst>
              </a:tr>
              <a:tr h="0">
                <a:tc>
                  <a:txBody>
                    <a:bodyPr/>
                    <a:lstStyle/>
                    <a:p>
                      <a:r>
                        <a:rPr lang="en-US" dirty="0"/>
                        <a:t>Success (payload status unclear)</a:t>
                      </a:r>
                    </a:p>
                  </a:txBody>
                  <a:tcPr/>
                </a:tc>
                <a:tc>
                  <a:txBody>
                    <a:bodyPr/>
                    <a:lstStyle/>
                    <a:p>
                      <a:r>
                        <a:rPr lang="en-US" dirty="0"/>
                        <a:t>1</a:t>
                      </a:r>
                    </a:p>
                  </a:txBody>
                  <a:tcPr/>
                </a:tc>
                <a:extLst>
                  <a:ext uri="{0D108BD9-81ED-4DB2-BD59-A6C34878D82A}">
                    <a16:rowId xmlns:a16="http://schemas.microsoft.com/office/drawing/2014/main" val="3979438347"/>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7059540" cy="4351338"/>
          </a:xfrm>
          <a:prstGeom prst="rect">
            <a:avLst/>
          </a:prstGeom>
        </p:spPr>
        <p:txBody>
          <a:bodyPr>
            <a:normAutofit/>
          </a:bodyPr>
          <a:lstStyle/>
          <a:p>
            <a:pPr marL="228600" indent="-228600" algn="l" rtl="0" eaLnBrk="1" latinLnBrk="0" hangingPunct="1">
              <a:spcBef>
                <a:spcPts val="1400"/>
              </a:spcBef>
              <a:buFont typeface="Arial" panose="020B0604020202020204" pitchFamily="34" charset="0"/>
              <a:buChar char="•"/>
            </a:pPr>
            <a:r>
              <a:rPr lang="en-US" sz="2400" dirty="0">
                <a:solidFill>
                  <a:srgbClr val="000000"/>
                </a:solidFill>
                <a:effectLst/>
                <a:latin typeface="Calibri" panose="020F0502020204030204" pitchFamily="34" charset="0"/>
              </a:rPr>
              <a:t>Identify the names of the boosters that have transported the heaviest payload mass.</a:t>
            </a:r>
          </a:p>
          <a:p>
            <a:pPr>
              <a:spcBef>
                <a:spcPts val="1400"/>
              </a:spcBef>
            </a:pPr>
            <a:r>
              <a:rPr lang="en-US" sz="2400" dirty="0">
                <a:solidFill>
                  <a:srgbClr val="000000"/>
                </a:solidFill>
                <a:latin typeface="Calibri" panose="020F0502020204030204" pitchFamily="34" charset="0"/>
              </a:rPr>
              <a:t>A subquery was used to determine the maximum </a:t>
            </a:r>
            <a:r>
              <a:rPr lang="en-US" sz="2400" dirty="0">
                <a:solidFill>
                  <a:srgbClr val="000000"/>
                </a:solidFill>
                <a:effectLst/>
                <a:latin typeface="Calibri" panose="020F0502020204030204" pitchFamily="34" charset="0"/>
              </a:rPr>
              <a:t>payload, which is then applied in the original WHERE of the master query. </a:t>
            </a:r>
            <a:endParaRPr lang="en-US" sz="2400" dirty="0">
              <a:solidFill>
                <a:srgbClr val="000000"/>
              </a:solidFill>
              <a:latin typeface="Calibri" panose="020F0502020204030204" pitchFamily="34" charset="0"/>
            </a:endParaRPr>
          </a:p>
          <a:p>
            <a:pPr>
              <a:spcBef>
                <a:spcPts val="1400"/>
              </a:spcBef>
            </a:pPr>
            <a:r>
              <a:rPr lang="en-US" sz="2400" dirty="0">
                <a:solidFill>
                  <a:srgbClr val="000000"/>
                </a:solidFill>
                <a:effectLst/>
                <a:latin typeface="Calibri" panose="020F0502020204030204" pitchFamily="34" charset="0"/>
              </a:rPr>
              <a:t>DISTINCT keyword ensures that only unique booster versions are returned.</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188EF3C4-ABCE-581E-6116-5FFD0B7B4F8A}"/>
              </a:ext>
            </a:extLst>
          </p:cNvPr>
          <p:cNvPicPr>
            <a:picLocks noChangeAspect="1"/>
          </p:cNvPicPr>
          <p:nvPr/>
        </p:nvPicPr>
        <p:blipFill>
          <a:blip r:embed="rId3"/>
          <a:stretch>
            <a:fillRect/>
          </a:stretch>
        </p:blipFill>
        <p:spPr>
          <a:xfrm>
            <a:off x="8267689" y="1798229"/>
            <a:ext cx="1981211" cy="422734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228600" indent="-228600" algn="l" rtl="0" eaLnBrk="1" latinLnBrk="0" hangingPunct="1">
              <a:spcBef>
                <a:spcPts val="1400"/>
              </a:spcBef>
              <a:spcAft>
                <a:spcPts val="2400"/>
              </a:spcAft>
              <a:buFont typeface="Arial" panose="020B0604020202020204" pitchFamily="34" charset="0"/>
              <a:buChar char="•"/>
            </a:pPr>
            <a:r>
              <a:rPr lang="en-US" sz="2200" dirty="0">
                <a:solidFill>
                  <a:srgbClr val="012010"/>
                </a:solidFill>
                <a:effectLst/>
                <a:latin typeface="Abadi" panose="020B0604020104020204" pitchFamily="34" charset="0"/>
              </a:rPr>
              <a:t>Identify the failed landing outcomes on drone ships, including their booster versions and launch site names, for the year 2015.</a:t>
            </a:r>
          </a:p>
          <a:p>
            <a:pPr marL="228600" indent="-228600" algn="l" rtl="0" eaLnBrk="1" latinLnBrk="0" hangingPunct="1">
              <a:spcBef>
                <a:spcPts val="1400"/>
              </a:spcBef>
              <a:spcAft>
                <a:spcPts val="2400"/>
              </a:spcAft>
              <a:buFont typeface="Arial" panose="020B0604020202020204" pitchFamily="34" charset="0"/>
              <a:buChar char="•"/>
            </a:pPr>
            <a:r>
              <a:rPr lang="en-US" sz="2200" dirty="0">
                <a:solidFill>
                  <a:srgbClr val="012010"/>
                </a:solidFill>
                <a:effectLst/>
                <a:latin typeface="Abadi" panose="020B0604020104020204" pitchFamily="34" charset="0"/>
              </a:rPr>
              <a:t>A combination of WHERE clauses along with LIKE, AND, and BETWEEN conditions was used to filter failed landing outcomes on drone ships, their respective booster versions, and launch site names specifically for 2015.</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8" name="Picture 7">
            <a:extLst>
              <a:ext uri="{FF2B5EF4-FFF2-40B4-BE49-F238E27FC236}">
                <a16:creationId xmlns:a16="http://schemas.microsoft.com/office/drawing/2014/main" id="{A9AD0F2A-6FEF-0598-0001-844936D488CF}"/>
              </a:ext>
            </a:extLst>
          </p:cNvPr>
          <p:cNvPicPr>
            <a:picLocks noChangeAspect="1"/>
          </p:cNvPicPr>
          <p:nvPr/>
        </p:nvPicPr>
        <p:blipFill>
          <a:blip r:embed="rId3"/>
          <a:stretch>
            <a:fillRect/>
          </a:stretch>
        </p:blipFill>
        <p:spPr>
          <a:xfrm>
            <a:off x="3285229" y="4249146"/>
            <a:ext cx="7230370" cy="177642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697590" cy="4351338"/>
          </a:xfrm>
          <a:prstGeom prst="rect">
            <a:avLst/>
          </a:prstGeom>
        </p:spPr>
        <p:txBody>
          <a:bodyPr lIns="91440" tIns="45720" rIns="91440" bIns="45720" anchor="t"/>
          <a:lstStyle/>
          <a:p>
            <a:pPr>
              <a:lnSpc>
                <a:spcPct val="100000"/>
              </a:lnSpc>
              <a:spcBef>
                <a:spcPts val="1400"/>
              </a:spcBef>
            </a:pPr>
            <a:r>
              <a:rPr lang="en-US" sz="2400" dirty="0">
                <a:solidFill>
                  <a:schemeClr val="accent3">
                    <a:lumMod val="25000"/>
                  </a:schemeClr>
                </a:solidFill>
                <a:latin typeface="Abadi" panose="020B0604020104020204" pitchFamily="34" charset="0"/>
              </a:rPr>
              <a:t>Rank the count of landing outcomes (such as Failure (drone ship) or Success (ground pad)) between the date 2010-06-04 and 2017-03-20, in descending order</a:t>
            </a:r>
          </a:p>
          <a:p>
            <a:pPr>
              <a:lnSpc>
                <a:spcPct val="100000"/>
              </a:lnSpc>
              <a:spcBef>
                <a:spcPts val="1400"/>
              </a:spcBef>
            </a:pPr>
            <a:endParaRPr lang="en-US" sz="2400" dirty="0">
              <a:solidFill>
                <a:schemeClr val="accent3">
                  <a:lumMod val="25000"/>
                </a:schemeClr>
              </a:solidFill>
              <a:latin typeface="Abadi" panose="020B0604020104020204" pitchFamily="34" charset="0"/>
            </a:endParaRPr>
          </a:p>
          <a:p>
            <a:pPr>
              <a:spcBef>
                <a:spcPts val="1400"/>
              </a:spcBef>
              <a:spcAft>
                <a:spcPts val="2200"/>
              </a:spcAft>
            </a:pPr>
            <a:r>
              <a:rPr lang="en-US" sz="2400" dirty="0">
                <a:solidFill>
                  <a:srgbClr val="000000"/>
                </a:solidFill>
                <a:latin typeface="Abadi" panose="020B0604020104020204" pitchFamily="34" charset="0"/>
              </a:rPr>
              <a:t>A WHERE clause combined with BETWEEN filters the data to included only dates within the specified range. The results were then grouped using GROUP BY and sorted with ORDER BY, with DESC indicating descending order.</a:t>
            </a:r>
            <a:endParaRPr lang="en-US" sz="2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42FA9BAD-7B1D-7C5D-901D-DF1C3C5AAB9C}"/>
              </a:ext>
            </a:extLst>
          </p:cNvPr>
          <p:cNvPicPr>
            <a:picLocks noChangeAspect="1"/>
          </p:cNvPicPr>
          <p:nvPr/>
        </p:nvPicPr>
        <p:blipFill>
          <a:blip r:embed="rId3"/>
          <a:stretch>
            <a:fillRect/>
          </a:stretch>
        </p:blipFill>
        <p:spPr>
          <a:xfrm>
            <a:off x="7624743" y="2159267"/>
            <a:ext cx="3000414" cy="368405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All SpaceX launch sites are on the coasts of USA</a:t>
            </a:r>
          </a:p>
          <a:p>
            <a:pPr lvl="1">
              <a:lnSpc>
                <a:spcPct val="100000"/>
              </a:lnSpc>
              <a:spcBef>
                <a:spcPts val="1400"/>
              </a:spcBef>
            </a:pPr>
            <a:r>
              <a:rPr lang="en-US" dirty="0">
                <a:solidFill>
                  <a:schemeClr val="accent3">
                    <a:lumMod val="25000"/>
                  </a:schemeClr>
                </a:solidFill>
                <a:latin typeface="Abadi"/>
              </a:rPr>
              <a:t>Florida</a:t>
            </a:r>
          </a:p>
          <a:p>
            <a:pPr lvl="1">
              <a:lnSpc>
                <a:spcPct val="100000"/>
              </a:lnSpc>
              <a:spcBef>
                <a:spcPts val="1400"/>
              </a:spcBef>
            </a:pPr>
            <a:r>
              <a:rPr lang="en-US" dirty="0">
                <a:solidFill>
                  <a:schemeClr val="accent3">
                    <a:lumMod val="25000"/>
                  </a:schemeClr>
                </a:solidFill>
                <a:latin typeface="Abadi"/>
              </a:rPr>
              <a:t>California</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Map</a:t>
            </a:r>
          </a:p>
        </p:txBody>
      </p:sp>
      <p:pic>
        <p:nvPicPr>
          <p:cNvPr id="6" name="Picture 5">
            <a:extLst>
              <a:ext uri="{FF2B5EF4-FFF2-40B4-BE49-F238E27FC236}">
                <a16:creationId xmlns:a16="http://schemas.microsoft.com/office/drawing/2014/main" id="{639BD97F-AD41-23B2-A0BF-A062B79E3B0B}"/>
              </a:ext>
            </a:extLst>
          </p:cNvPr>
          <p:cNvPicPr>
            <a:picLocks noChangeAspect="1"/>
          </p:cNvPicPr>
          <p:nvPr/>
        </p:nvPicPr>
        <p:blipFill>
          <a:blip r:embed="rId3"/>
          <a:stretch>
            <a:fillRect/>
          </a:stretch>
        </p:blipFill>
        <p:spPr>
          <a:xfrm>
            <a:off x="4428745" y="2499190"/>
            <a:ext cx="5877305" cy="352638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5021190" cy="4351338"/>
          </a:xfrm>
          <a:prstGeom prst="rect">
            <a:avLst/>
          </a:prstGeom>
        </p:spPr>
        <p:txBody>
          <a:bodyPr lIns="91440" tIns="45720" rIns="91440" bIns="45720" anchor="t">
            <a:normAutofit/>
          </a:bodyPr>
          <a:lstStyle/>
          <a:p>
            <a:pPr>
              <a:lnSpc>
                <a:spcPct val="100000"/>
              </a:lnSpc>
              <a:spcBef>
                <a:spcPts val="1400"/>
              </a:spcBef>
            </a:pPr>
            <a:r>
              <a:rPr lang="en-US" dirty="0">
                <a:solidFill>
                  <a:schemeClr val="accent3">
                    <a:lumMod val="25000"/>
                  </a:schemeClr>
                </a:solidFill>
                <a:latin typeface="Abadi" panose="020B0604020104020204" pitchFamily="34" charset="0"/>
              </a:rPr>
              <a:t>launches were grouped into clusters to display successful and failed landings at launch sites</a:t>
            </a:r>
          </a:p>
          <a:p>
            <a:pPr>
              <a:spcBef>
                <a:spcPts val="1400"/>
              </a:spcBef>
            </a:pPr>
            <a:r>
              <a:rPr lang="en-US" dirty="0">
                <a:solidFill>
                  <a:srgbClr val="00B050"/>
                </a:solidFill>
                <a:latin typeface="Abadi" panose="020B0604020104020204" pitchFamily="34" charset="0"/>
              </a:rPr>
              <a:t>Green</a:t>
            </a:r>
            <a:r>
              <a:rPr lang="en-US" dirty="0">
                <a:solidFill>
                  <a:schemeClr val="accent3">
                    <a:lumMod val="25000"/>
                  </a:schemeClr>
                </a:solidFill>
                <a:latin typeface="Abadi" panose="020B0604020104020204" pitchFamily="34" charset="0"/>
              </a:rPr>
              <a:t> representing success</a:t>
            </a:r>
          </a:p>
          <a:p>
            <a:pPr>
              <a:spcBef>
                <a:spcPts val="1400"/>
              </a:spcBef>
            </a:pPr>
            <a:r>
              <a:rPr lang="en-US" dirty="0">
                <a:solidFill>
                  <a:srgbClr val="FF0000"/>
                </a:solidFill>
                <a:latin typeface="Abadi" panose="020B0604020104020204" pitchFamily="34" charset="0"/>
              </a:rPr>
              <a:t>Red</a:t>
            </a:r>
            <a:r>
              <a:rPr lang="en-US" dirty="0">
                <a:solidFill>
                  <a:schemeClr val="accent3">
                    <a:lumMod val="25000"/>
                  </a:schemeClr>
                </a:solidFill>
                <a:latin typeface="Abadi" panose="020B0604020104020204" pitchFamily="34" charset="0"/>
              </a:rPr>
              <a:t> representing failure</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Successes &amp; Failures</a:t>
            </a:r>
          </a:p>
        </p:txBody>
      </p:sp>
      <p:pic>
        <p:nvPicPr>
          <p:cNvPr id="4" name="Picture 3">
            <a:extLst>
              <a:ext uri="{FF2B5EF4-FFF2-40B4-BE49-F238E27FC236}">
                <a16:creationId xmlns:a16="http://schemas.microsoft.com/office/drawing/2014/main" id="{8C610C00-9DE2-D1C4-E988-53E3C2A70D53}"/>
              </a:ext>
            </a:extLst>
          </p:cNvPr>
          <p:cNvPicPr>
            <a:picLocks noChangeAspect="1"/>
          </p:cNvPicPr>
          <p:nvPr/>
        </p:nvPicPr>
        <p:blipFill>
          <a:blip r:embed="rId3"/>
          <a:stretch>
            <a:fillRect/>
          </a:stretch>
        </p:blipFill>
        <p:spPr>
          <a:xfrm>
            <a:off x="6610319" y="1614394"/>
            <a:ext cx="1885981" cy="1931609"/>
          </a:xfrm>
          <a:prstGeom prst="rect">
            <a:avLst/>
          </a:prstGeom>
        </p:spPr>
      </p:pic>
      <p:pic>
        <p:nvPicPr>
          <p:cNvPr id="7" name="Picture 6">
            <a:extLst>
              <a:ext uri="{FF2B5EF4-FFF2-40B4-BE49-F238E27FC236}">
                <a16:creationId xmlns:a16="http://schemas.microsoft.com/office/drawing/2014/main" id="{587B4CDB-FD24-F702-B728-E065433B6C8B}"/>
              </a:ext>
            </a:extLst>
          </p:cNvPr>
          <p:cNvPicPr>
            <a:picLocks noChangeAspect="1"/>
          </p:cNvPicPr>
          <p:nvPr/>
        </p:nvPicPr>
        <p:blipFill>
          <a:blip r:embed="rId4"/>
          <a:stretch>
            <a:fillRect/>
          </a:stretch>
        </p:blipFill>
        <p:spPr>
          <a:xfrm>
            <a:off x="8781380" y="1690688"/>
            <a:ext cx="2595446" cy="2557556"/>
          </a:xfrm>
          <a:prstGeom prst="rect">
            <a:avLst/>
          </a:prstGeom>
        </p:spPr>
      </p:pic>
      <p:pic>
        <p:nvPicPr>
          <p:cNvPr id="10" name="Picture 9">
            <a:extLst>
              <a:ext uri="{FF2B5EF4-FFF2-40B4-BE49-F238E27FC236}">
                <a16:creationId xmlns:a16="http://schemas.microsoft.com/office/drawing/2014/main" id="{85DDD3B4-4796-5154-D295-9CF50E8CA9AE}"/>
              </a:ext>
            </a:extLst>
          </p:cNvPr>
          <p:cNvPicPr>
            <a:picLocks noChangeAspect="1"/>
          </p:cNvPicPr>
          <p:nvPr/>
        </p:nvPicPr>
        <p:blipFill>
          <a:blip r:embed="rId5"/>
          <a:stretch>
            <a:fillRect/>
          </a:stretch>
        </p:blipFill>
        <p:spPr>
          <a:xfrm>
            <a:off x="6610319" y="3848099"/>
            <a:ext cx="1885981" cy="230870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10687961" cy="4314825"/>
          </a:xfrm>
          <a:prstGeom prst="rect">
            <a:avLst/>
          </a:prstGeom>
        </p:spPr>
        <p:txBody>
          <a:bodyPr lIns="91440" tIns="45720" rIns="91440" bIns="45720" anchor="t">
            <a:normAutofit fontScale="92500" lnSpcReduction="10000"/>
          </a:bodyPr>
          <a:lstStyle/>
          <a:p>
            <a:pPr>
              <a:lnSpc>
                <a:spcPct val="100000"/>
              </a:lnSpc>
              <a:spcBef>
                <a:spcPts val="1400"/>
              </a:spcBef>
            </a:pPr>
            <a:r>
              <a:rPr lang="en-US" sz="2600" dirty="0">
                <a:solidFill>
                  <a:srgbClr val="000000"/>
                </a:solidFill>
                <a:effectLst/>
                <a:latin typeface="Abadi" panose="020B0604020104020204" pitchFamily="34" charset="0"/>
              </a:rPr>
              <a:t>By examining the CCAFS SLC-40 launch site as a case study, we can gain a better understanding of how launch sites are positioned</a:t>
            </a:r>
          </a:p>
          <a:p>
            <a:pPr>
              <a:lnSpc>
                <a:spcPct val="100000"/>
              </a:lnSpc>
              <a:spcBef>
                <a:spcPts val="1400"/>
              </a:spcBef>
            </a:pPr>
            <a:endParaRPr lang="en-US" sz="2400" dirty="0">
              <a:solidFill>
                <a:srgbClr val="000000"/>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Are launch sites in close </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proximity to railways? No</a:t>
            </a:r>
          </a:p>
          <a:p>
            <a:pPr>
              <a:lnSpc>
                <a:spcPct val="100000"/>
              </a:lnSpc>
              <a:spcBef>
                <a:spcPts val="1400"/>
              </a:spcBef>
            </a:pPr>
            <a:r>
              <a:rPr lang="en-US" sz="2200" dirty="0">
                <a:solidFill>
                  <a:schemeClr val="accent3">
                    <a:lumMod val="25000"/>
                  </a:schemeClr>
                </a:solidFill>
                <a:latin typeface="Abadi" panose="020B0604020104020204" pitchFamily="34" charset="0"/>
              </a:rPr>
              <a:t>Are launch sites in close </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proximity to highways? No</a:t>
            </a:r>
          </a:p>
          <a:p>
            <a:pPr>
              <a:lnSpc>
                <a:spcPct val="100000"/>
              </a:lnSpc>
              <a:spcBef>
                <a:spcPts val="1400"/>
              </a:spcBef>
            </a:pPr>
            <a:r>
              <a:rPr lang="en-US" sz="2200" dirty="0">
                <a:solidFill>
                  <a:schemeClr val="accent3">
                    <a:lumMod val="25000"/>
                  </a:schemeClr>
                </a:solidFill>
                <a:latin typeface="Abadi" panose="020B0604020104020204" pitchFamily="34" charset="0"/>
              </a:rPr>
              <a:t>Are launch sites in close </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proximity to coast lines? Yes</a:t>
            </a:r>
          </a:p>
          <a:p>
            <a:pPr>
              <a:lnSpc>
                <a:spcPct val="100000"/>
              </a:lnSpc>
              <a:spcBef>
                <a:spcPts val="1400"/>
              </a:spcBef>
            </a:pPr>
            <a:r>
              <a:rPr lang="en-US" sz="2200" dirty="0">
                <a:solidFill>
                  <a:schemeClr val="accent3">
                    <a:lumMod val="25000"/>
                  </a:schemeClr>
                </a:solidFill>
                <a:latin typeface="Abadi" panose="020B0604020104020204" pitchFamily="34" charset="0"/>
              </a:rPr>
              <a:t>Do launch sites keep certain </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distance away from cities? Yes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Proximities</a:t>
            </a:r>
          </a:p>
        </p:txBody>
      </p:sp>
      <p:pic>
        <p:nvPicPr>
          <p:cNvPr id="12" name="Picture 11">
            <a:extLst>
              <a:ext uri="{FF2B5EF4-FFF2-40B4-BE49-F238E27FC236}">
                <a16:creationId xmlns:a16="http://schemas.microsoft.com/office/drawing/2014/main" id="{6A72F442-77A9-8CE9-2B3F-CD1728CC4825}"/>
              </a:ext>
            </a:extLst>
          </p:cNvPr>
          <p:cNvPicPr>
            <a:picLocks noChangeAspect="1"/>
          </p:cNvPicPr>
          <p:nvPr/>
        </p:nvPicPr>
        <p:blipFill>
          <a:blip r:embed="rId3"/>
          <a:stretch>
            <a:fillRect/>
          </a:stretch>
        </p:blipFill>
        <p:spPr>
          <a:xfrm>
            <a:off x="4995724" y="2988399"/>
            <a:ext cx="7001415" cy="268615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5393966"/>
            <a:ext cx="9745589" cy="103324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had the most successful launches from all sites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by Site</a:t>
            </a:r>
          </a:p>
        </p:txBody>
      </p:sp>
      <p:pic>
        <p:nvPicPr>
          <p:cNvPr id="4" name="Picture 3">
            <a:extLst>
              <a:ext uri="{FF2B5EF4-FFF2-40B4-BE49-F238E27FC236}">
                <a16:creationId xmlns:a16="http://schemas.microsoft.com/office/drawing/2014/main" id="{998088AA-DFD8-9558-8510-175E7B63684B}"/>
              </a:ext>
            </a:extLst>
          </p:cNvPr>
          <p:cNvPicPr>
            <a:picLocks noChangeAspect="1"/>
          </p:cNvPicPr>
          <p:nvPr/>
        </p:nvPicPr>
        <p:blipFill>
          <a:blip r:embed="rId3"/>
          <a:stretch>
            <a:fillRect/>
          </a:stretch>
        </p:blipFill>
        <p:spPr>
          <a:xfrm>
            <a:off x="2376373" y="1464034"/>
            <a:ext cx="5605577" cy="392993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08566" y="1568903"/>
            <a:ext cx="10122549" cy="46456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indent="-228600" algn="l" rtl="0">
              <a:lnSpc>
                <a:spcPct val="90000"/>
              </a:lnSpc>
              <a:buFont typeface="Arial" panose="020B0604020202020204" pitchFamily="34" charset="0"/>
              <a:buChar char="•"/>
            </a:pPr>
            <a:r>
              <a:rPr lang="en-US" sz="2200" dirty="0">
                <a:solidFill>
                  <a:srgbClr val="292929"/>
                </a:solidFill>
                <a:effectLst/>
                <a:latin typeface="Abadi" panose="020B0604020104020204" pitchFamily="34" charset="0"/>
              </a:rPr>
              <a:t>SpaceX lists the cost of Falcon 9 rocket launches on its website at 62 million dollars, while other providers charge over 165 million dollars per launch. Much of this cost difference comes from SpaceX’s ability to reuse the first stage. Thus, knowing whether the first stage will land successfully allows us to estimate the launch cost. This insight can be valuable for competitors looking to bid against SpaceX for a rocket launch.</a:t>
            </a:r>
          </a:p>
          <a:p>
            <a:pPr marL="228600" indent="-228600" algn="l" rtl="0">
              <a:lnSpc>
                <a:spcPct val="90000"/>
              </a:lnSpc>
              <a:buFont typeface="Arial" panose="020B0604020202020204" pitchFamily="34" charset="0"/>
              <a:buChar char="•"/>
            </a:pPr>
            <a:r>
              <a:rPr lang="en-US" sz="2200" dirty="0">
                <a:solidFill>
                  <a:srgbClr val="292929"/>
                </a:solidFill>
                <a:effectLst/>
                <a:latin typeface="Abadi" panose="020B0604020104020204" pitchFamily="34" charset="0"/>
              </a:rPr>
              <a:t>Most unsuccessful landings are intentional. Occasionally, SpaceX opts for a controlled landing in the ocean.</a:t>
            </a:r>
          </a:p>
          <a:p>
            <a:pPr>
              <a:buFont typeface="Arial" panose="020B0604020202020204" pitchFamily="34" charset="0"/>
              <a:buChar char="•"/>
            </a:pPr>
            <a:r>
              <a:rPr lang="en-US" sz="2200" dirty="0">
                <a:solidFill>
                  <a:srgbClr val="292929"/>
                </a:solidFill>
                <a:effectLst/>
                <a:latin typeface="Abadi" panose="020B0604020104020204" pitchFamily="34" charset="0"/>
              </a:rPr>
              <a:t>The primary question we aim to address is</a:t>
            </a:r>
            <a:r>
              <a:rPr lang="en-US" sz="2200" dirty="0">
                <a:solidFill>
                  <a:srgbClr val="292929"/>
                </a:solidFill>
                <a:latin typeface="Abadi" panose="020B0604020104020204" pitchFamily="34" charset="0"/>
              </a:rPr>
              <a:t>, </a:t>
            </a:r>
            <a:r>
              <a:rPr lang="en-US" sz="2200" dirty="0">
                <a:solidFill>
                  <a:srgbClr val="292929"/>
                </a:solidFill>
                <a:effectLst/>
                <a:latin typeface="Abadi" panose="020B0604020104020204" pitchFamily="34" charset="0"/>
              </a:rPr>
              <a:t>given various features of a Falcon 9 rocket </a:t>
            </a:r>
            <a:r>
              <a:rPr lang="en-US" sz="2200" dirty="0">
                <a:solidFill>
                  <a:srgbClr val="292929"/>
                </a:solidFill>
                <a:latin typeface="Abadi" panose="020B0604020104020204" pitchFamily="34" charset="0"/>
              </a:rPr>
              <a:t>launch - such</a:t>
            </a:r>
            <a:r>
              <a:rPr lang="en-US" sz="2200" dirty="0">
                <a:solidFill>
                  <a:srgbClr val="292929"/>
                </a:solidFill>
                <a:effectLst/>
                <a:latin typeface="Abadi" panose="020B0604020104020204" pitchFamily="34" charset="0"/>
              </a:rPr>
              <a:t> as payload mass, orbit type, launch site, and other – can we identify the right circumstances for a successful launch and predict ongoing launch outcomes.</a:t>
            </a:r>
            <a:endParaRPr lang="en-US"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4800599"/>
            <a:ext cx="10551583" cy="1376363"/>
          </a:xfrm>
          <a:prstGeom prst="rect">
            <a:avLst/>
          </a:prstGeom>
        </p:spPr>
        <p:txBody>
          <a:bodyPr lIns="91440" tIns="45720" rIns="91440" bIns="45720" anchor="t">
            <a:normAutofit/>
          </a:bodyPr>
          <a:lstStyle/>
          <a:p>
            <a:pPr>
              <a:lnSpc>
                <a:spcPct val="100000"/>
              </a:lnSpc>
              <a:spcBef>
                <a:spcPts val="1400"/>
              </a:spcBef>
            </a:pPr>
            <a:r>
              <a:rPr lang="en-US" sz="2400" dirty="0"/>
              <a:t>76.9% of launches are successful in KSC LC-39A</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LC-39A Success Rates</a:t>
            </a:r>
          </a:p>
        </p:txBody>
      </p:sp>
      <p:pic>
        <p:nvPicPr>
          <p:cNvPr id="4" name="Picture 3">
            <a:extLst>
              <a:ext uri="{FF2B5EF4-FFF2-40B4-BE49-F238E27FC236}">
                <a16:creationId xmlns:a16="http://schemas.microsoft.com/office/drawing/2014/main" id="{DE90988B-52DC-2BA2-566E-B4182C5AB2AD}"/>
              </a:ext>
            </a:extLst>
          </p:cNvPr>
          <p:cNvPicPr>
            <a:picLocks noChangeAspect="1"/>
          </p:cNvPicPr>
          <p:nvPr/>
        </p:nvPicPr>
        <p:blipFill>
          <a:blip r:embed="rId3"/>
          <a:stretch>
            <a:fillRect/>
          </a:stretch>
        </p:blipFill>
        <p:spPr>
          <a:xfrm>
            <a:off x="2782963" y="1562100"/>
            <a:ext cx="6394797" cy="276224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831403"/>
            <a:ext cx="10414662" cy="89704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rates for low weighted payloads are higher than for heavy ones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4" name="Picture 3">
            <a:extLst>
              <a:ext uri="{FF2B5EF4-FFF2-40B4-BE49-F238E27FC236}">
                <a16:creationId xmlns:a16="http://schemas.microsoft.com/office/drawing/2014/main" id="{76E97F65-9F78-9716-5502-4741BDFC6296}"/>
              </a:ext>
            </a:extLst>
          </p:cNvPr>
          <p:cNvPicPr>
            <a:picLocks noChangeAspect="1"/>
          </p:cNvPicPr>
          <p:nvPr/>
        </p:nvPicPr>
        <p:blipFill>
          <a:blip r:embed="rId3"/>
          <a:stretch>
            <a:fillRect/>
          </a:stretch>
        </p:blipFill>
        <p:spPr>
          <a:xfrm>
            <a:off x="1854327" y="1833350"/>
            <a:ext cx="8483345" cy="246247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marL="228600" indent="-228600" algn="l" rtl="0" eaLnBrk="1" latinLnBrk="0" hangingPunct="1">
              <a:spcBef>
                <a:spcPts val="1400"/>
              </a:spcBef>
              <a:buFont typeface="Arial" panose="020B0604020202020204" pitchFamily="34" charset="0"/>
              <a:buChar char="•"/>
            </a:pPr>
            <a:r>
              <a:rPr lang="en-US" sz="2400" dirty="0">
                <a:solidFill>
                  <a:srgbClr val="012010"/>
                </a:solidFill>
                <a:effectLst/>
                <a:latin typeface="Abadi" panose="020B0604020104020204" pitchFamily="34" charset="0"/>
              </a:rPr>
              <a:t>Four different classification models were evaluated, and their accuracy results were displayed in a plot</a:t>
            </a:r>
          </a:p>
          <a:p>
            <a:pPr marL="228600" indent="-228600" algn="l" rtl="0" eaLnBrk="1" latinLnBrk="0" hangingPunct="1">
              <a:spcBef>
                <a:spcPts val="1400"/>
              </a:spcBef>
              <a:buFont typeface="Arial" panose="020B0604020202020204" pitchFamily="34" charset="0"/>
              <a:buChar char="•"/>
            </a:pPr>
            <a:endParaRPr lang="en-US" sz="2400" dirty="0">
              <a:solidFill>
                <a:srgbClr val="012010"/>
              </a:solidFill>
              <a:effectLst/>
              <a:latin typeface="Abadi" panose="020B0604020104020204" pitchFamily="34" charset="0"/>
            </a:endParaRPr>
          </a:p>
          <a:p>
            <a:pPr marL="228600" indent="-228600" algn="l" rtl="0" eaLnBrk="1" latinLnBrk="0" hangingPunct="1">
              <a:spcBef>
                <a:spcPts val="1400"/>
              </a:spcBef>
              <a:buFont typeface="Arial" panose="020B0604020202020204" pitchFamily="34" charset="0"/>
              <a:buChar char="•"/>
            </a:pPr>
            <a:r>
              <a:rPr lang="en-US" sz="2400" dirty="0">
                <a:solidFill>
                  <a:srgbClr val="012010"/>
                </a:solidFill>
                <a:effectLst/>
                <a:latin typeface="Abadi" panose="020B0604020104020204" pitchFamily="34" charset="0"/>
              </a:rPr>
              <a:t>Among them, the Decision Tree Classifier achieved the highest accuracy, surpassing 87%</a:t>
            </a:r>
            <a:endParaRPr lang="en-US" sz="24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C0B350B6-CA7B-B3C4-6091-9BB5E73A3097}"/>
              </a:ext>
            </a:extLst>
          </p:cNvPr>
          <p:cNvPicPr>
            <a:picLocks noChangeAspect="1"/>
          </p:cNvPicPr>
          <p:nvPr/>
        </p:nvPicPr>
        <p:blipFill>
          <a:blip r:embed="rId3"/>
          <a:stretch>
            <a:fillRect/>
          </a:stretch>
        </p:blipFill>
        <p:spPr>
          <a:xfrm>
            <a:off x="6095999" y="1914458"/>
            <a:ext cx="5453075" cy="381158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449689" cy="3811588"/>
          </a:xfrm>
          <a:prstGeom prst="rect">
            <a:avLst/>
          </a:prstGeom>
        </p:spPr>
        <p:txBody>
          <a:bodyPr>
            <a:normAutofit/>
          </a:bodyPr>
          <a:lstStyle/>
          <a:p>
            <a:pPr>
              <a:lnSpc>
                <a:spcPct val="100000"/>
              </a:lnSpc>
              <a:spcBef>
                <a:spcPts val="1400"/>
              </a:spcBef>
            </a:pPr>
            <a:r>
              <a:rPr lang="en-US" sz="2400" dirty="0">
                <a:solidFill>
                  <a:srgbClr val="000000"/>
                </a:solidFill>
                <a:effectLst/>
                <a:latin typeface="Abadi" panose="020B0604020104020204" pitchFamily="34" charset="0"/>
              </a:rPr>
              <a:t>CM of Decision Tree Classifier demonstrates its accuracy by displaying a significantly higher count of true positives and true negatives compared to false positives and false negatives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5A6D0458-955E-3161-74E7-E60D7195A12D}"/>
              </a:ext>
            </a:extLst>
          </p:cNvPr>
          <p:cNvPicPr>
            <a:picLocks noChangeAspect="1"/>
          </p:cNvPicPr>
          <p:nvPr/>
        </p:nvPicPr>
        <p:blipFill>
          <a:blip r:embed="rId3"/>
          <a:stretch>
            <a:fillRect/>
          </a:stretch>
        </p:blipFill>
        <p:spPr>
          <a:xfrm>
            <a:off x="5876860" y="2308749"/>
            <a:ext cx="5191189" cy="330888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663339"/>
            <a:ext cx="10012289" cy="4351338"/>
          </a:xfrm>
          <a:prstGeom prst="rect">
            <a:avLst/>
          </a:prstGeom>
        </p:spPr>
        <p:txBody>
          <a:bodyPr>
            <a:noAutofit/>
          </a:bodyPr>
          <a:lstStyle/>
          <a:p>
            <a:pPr marL="228600" indent="-228600" algn="l" rtl="0" eaLnBrk="1" latinLnBrk="0" hangingPunct="1">
              <a:spcBef>
                <a:spcPts val="1400"/>
              </a:spcBef>
              <a:buFont typeface="Arial" panose="020B0604020202020204" pitchFamily="34" charset="0"/>
              <a:buChar char="•"/>
            </a:pPr>
            <a:r>
              <a:rPr lang="en-US" dirty="0">
                <a:solidFill>
                  <a:srgbClr val="000000"/>
                </a:solidFill>
                <a:effectLst/>
                <a:latin typeface="Abadi" panose="020B0604020104020204" pitchFamily="34" charset="0"/>
              </a:rPr>
              <a:t>Higher flight volumes at a launch site are associated with increased success rates.</a:t>
            </a:r>
          </a:p>
          <a:p>
            <a:pPr marL="228600" indent="-228600" algn="l" rtl="0" eaLnBrk="1" latinLnBrk="0" hangingPunct="1">
              <a:spcBef>
                <a:spcPts val="1400"/>
              </a:spcBef>
              <a:buFont typeface="Arial" panose="020B0604020202020204" pitchFamily="34" charset="0"/>
              <a:buChar char="•"/>
            </a:pPr>
            <a:r>
              <a:rPr lang="en-US" dirty="0">
                <a:solidFill>
                  <a:srgbClr val="000000"/>
                </a:solidFill>
                <a:effectLst/>
                <a:latin typeface="Abadi" panose="020B0604020104020204" pitchFamily="34" charset="0"/>
              </a:rPr>
              <a:t>Launch success rates showed an upward trend from 2013 to 2020.</a:t>
            </a:r>
          </a:p>
          <a:p>
            <a:pPr marL="228600" indent="-228600" algn="l" rtl="0" eaLnBrk="1" latinLnBrk="0" hangingPunct="1">
              <a:spcBef>
                <a:spcPts val="1400"/>
              </a:spcBef>
              <a:buFont typeface="Arial" panose="020B0604020202020204" pitchFamily="34" charset="0"/>
              <a:buChar char="•"/>
            </a:pPr>
            <a:r>
              <a:rPr lang="en-US" dirty="0">
                <a:solidFill>
                  <a:srgbClr val="000000"/>
                </a:solidFill>
                <a:effectLst/>
                <a:latin typeface="Abadi" panose="020B0604020104020204" pitchFamily="34" charset="0"/>
              </a:rPr>
              <a:t>Orbits such as ES-L1, GEO, HEO, SSO, and VLEO demonstrated the highest success rates.</a:t>
            </a:r>
          </a:p>
          <a:p>
            <a:pPr marL="228600" indent="-228600" algn="l" rtl="0" eaLnBrk="1" latinLnBrk="0" hangingPunct="1">
              <a:spcBef>
                <a:spcPts val="1400"/>
              </a:spcBef>
              <a:buFont typeface="Arial" panose="020B0604020202020204" pitchFamily="34" charset="0"/>
              <a:buChar char="•"/>
            </a:pPr>
            <a:r>
              <a:rPr lang="en-US" dirty="0">
                <a:solidFill>
                  <a:srgbClr val="000000"/>
                </a:solidFill>
                <a:effectLst/>
                <a:latin typeface="Abadi" panose="020B0604020104020204" pitchFamily="34" charset="0"/>
              </a:rPr>
              <a:t>KSC LC-39A recorded the greatest number of successful launches among all sites.</a:t>
            </a:r>
          </a:p>
          <a:p>
            <a:pPr marL="228600" indent="-228600" algn="l" rtl="0" eaLnBrk="1" latinLnBrk="0" hangingPunct="1">
              <a:spcBef>
                <a:spcPts val="1400"/>
              </a:spcBef>
              <a:buFont typeface="Arial" panose="020B0604020202020204" pitchFamily="34" charset="0"/>
              <a:buChar char="•"/>
            </a:pPr>
            <a:r>
              <a:rPr lang="en-US" dirty="0">
                <a:solidFill>
                  <a:srgbClr val="000000"/>
                </a:solidFill>
                <a:effectLst/>
                <a:latin typeface="Abadi" panose="020B0604020104020204" pitchFamily="34" charset="0"/>
              </a:rPr>
              <a:t>The Decision Tree classifier proved to be the most effective machine learning algorithm for this task.</a:t>
            </a:r>
            <a:endParaRPr lang="en-US"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94544"/>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a:lnSpc>
                <a:spcPct val="120000"/>
              </a:lnSpc>
              <a:spcBef>
                <a:spcPts val="1400"/>
              </a:spcBef>
            </a:pPr>
            <a:r>
              <a:rPr lang="en-US" sz="8800" dirty="0">
                <a:solidFill>
                  <a:schemeClr val="accent3">
                    <a:lumMod val="25000"/>
                  </a:schemeClr>
                </a:solidFill>
                <a:latin typeface="Abadi"/>
              </a:rPr>
              <a:t>Perform data wrangling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a:lnSpc>
                <a:spcPct val="120000"/>
              </a:lnSpc>
              <a:spcBef>
                <a:spcPts val="1400"/>
              </a:spcBef>
            </a:pPr>
            <a:endParaRPr lang="en-US" sz="8800">
              <a:solidFill>
                <a:srgbClr val="292929"/>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marL="0" indent="0">
              <a:lnSpc>
                <a:spcPct val="100000"/>
              </a:lnSpc>
              <a:spcBef>
                <a:spcPts val="1400"/>
              </a:spcBef>
              <a:buNone/>
            </a:pPr>
            <a:r>
              <a:rPr lang="en-US" sz="3200" dirty="0">
                <a:solidFill>
                  <a:schemeClr val="accent3">
                    <a:lumMod val="25000"/>
                  </a:schemeClr>
                </a:solidFill>
                <a:latin typeface="Abadi"/>
              </a:rPr>
              <a:t>There are various sources for useful data and distinct methods for collection, including but not limited to:</a:t>
            </a:r>
          </a:p>
          <a:p>
            <a:pPr marL="457200" indent="-457200">
              <a:lnSpc>
                <a:spcPct val="100000"/>
              </a:lnSpc>
              <a:spcBef>
                <a:spcPts val="1400"/>
              </a:spcBef>
              <a:buAutoNum type="arabicPeriod"/>
            </a:pPr>
            <a:r>
              <a:rPr lang="en-US" sz="3200" dirty="0">
                <a:solidFill>
                  <a:schemeClr val="accent3">
                    <a:lumMod val="25000"/>
                  </a:schemeClr>
                </a:solidFill>
                <a:latin typeface="Abadi"/>
              </a:rPr>
              <a:t>APIs</a:t>
            </a:r>
          </a:p>
          <a:p>
            <a:pPr marL="457200" indent="-457200">
              <a:lnSpc>
                <a:spcPct val="100000"/>
              </a:lnSpc>
              <a:spcBef>
                <a:spcPts val="1400"/>
              </a:spcBef>
              <a:buAutoNum type="arabicPeriod"/>
            </a:pPr>
            <a:r>
              <a:rPr lang="en-US" sz="3200" dirty="0" err="1">
                <a:solidFill>
                  <a:schemeClr val="accent3">
                    <a:lumMod val="25000"/>
                  </a:schemeClr>
                </a:solidFill>
                <a:latin typeface="Abadi"/>
              </a:rPr>
              <a:t>WebScraping</a:t>
            </a:r>
            <a:endParaRPr lang="en-US" sz="3200" dirty="0">
              <a:solidFill>
                <a:schemeClr val="accent3">
                  <a:lumMod val="25000"/>
                </a:schemeClr>
              </a:solidFill>
              <a:latin typeface="Abadi"/>
            </a:endParaRPr>
          </a:p>
          <a:p>
            <a:pPr>
              <a:lnSpc>
                <a:spcPct val="100000"/>
              </a:lnSpc>
              <a:spcBef>
                <a:spcPts val="1400"/>
              </a:spcBef>
              <a:buAutoNum type="arabicPeriod"/>
            </a:pPr>
            <a:endParaRPr lang="en-US" sz="3200" dirty="0">
              <a:solidFill>
                <a:schemeClr val="accent3">
                  <a:lumMod val="25000"/>
                </a:schemeClr>
              </a:solidFill>
              <a:latin typeface="Abadi"/>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90660" y="1750094"/>
            <a:ext cx="9633367" cy="427605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official SpaceX API provides information of past rocket launches including many interesting metadata</a:t>
            </a:r>
            <a:endParaRPr lang="en-US" sz="2200" dirty="0" err="1">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Refer for completed SpaceX API calls notebook</a:t>
            </a:r>
            <a:br>
              <a:rPr lang="en-US" sz="2200" dirty="0">
                <a:solidFill>
                  <a:schemeClr val="accent3">
                    <a:lumMod val="25000"/>
                  </a:schemeClr>
                </a:solidFill>
                <a:latin typeface="Abadi"/>
              </a:rPr>
            </a:br>
            <a:r>
              <a:rPr lang="en-US" sz="2200" dirty="0">
                <a:solidFill>
                  <a:schemeClr val="accent3">
                    <a:lumMod val="25000"/>
                  </a:schemeClr>
                </a:solidFill>
                <a:ea typeface="+mn-lt"/>
                <a:cs typeface="+mn-lt"/>
              </a:rPr>
              <a:t>https://github.com/Wellbek/IBM-Data-Science/blob/main/10%20Data%20Science%20Captstone/01/jupyter-labs-spacex-data-collection-api.ipynb</a:t>
            </a:r>
            <a:endParaRPr lang="en-US" sz="2200" dirty="0">
              <a:solidFill>
                <a:schemeClr val="accent3">
                  <a:lumMod val="25000"/>
                </a:schemeClr>
              </a:solidFill>
              <a:latin typeface="Abadi" panose="020B0604020104020204" pitchFamily="34" charset="0"/>
            </a:endParaRPr>
          </a:p>
          <a:p>
            <a:endParaRPr lang="en-US" dirty="0">
              <a:solidFill>
                <a:srgbClr val="000000"/>
              </a:solidFill>
              <a:latin typeface="Calibri" panose="020F0502020204030204"/>
              <a:ea typeface="Calibri" panose="020F0502020204030204"/>
              <a:cs typeface="Calibri" panose="020F0502020204030204"/>
            </a:endParaRP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20402"/>
            <a:ext cx="8748653" cy="3883473"/>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Scraping is the technique of reading DOM-Tree data directly – therefore data can be gathered even when no specific interface is available.</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Refer for completed web scraping notebook</a:t>
            </a:r>
            <a:br>
              <a:rPr lang="en-US" sz="2200" dirty="0">
                <a:solidFill>
                  <a:schemeClr val="accent3">
                    <a:lumMod val="25000"/>
                  </a:schemeClr>
                </a:solidFill>
                <a:latin typeface="Abadi"/>
              </a:rPr>
            </a:br>
            <a:r>
              <a:rPr lang="en-US" sz="2200" dirty="0">
                <a:solidFill>
                  <a:schemeClr val="accent3">
                    <a:lumMod val="25000"/>
                  </a:schemeClr>
                </a:solidFill>
                <a:ea typeface="+mn-lt"/>
                <a:cs typeface="+mn-lt"/>
              </a:rPr>
              <a:t>https://github.com/Wellbek/IBM-Data-Science/blob/main/10%20Data%20Science%20Captstone/01/jupyter-labs-webscraping.ipynb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GCF COLORS">
      <a:dk1>
        <a:sysClr val="windowText" lastClr="000000"/>
      </a:dk1>
      <a:lt1>
        <a:sysClr val="window" lastClr="FFFFFF"/>
      </a:lt1>
      <a:dk2>
        <a:srgbClr val="232323"/>
      </a:dk2>
      <a:lt2>
        <a:srgbClr val="FFFFFF"/>
      </a:lt2>
      <a:accent1>
        <a:srgbClr val="62A744"/>
      </a:accent1>
      <a:accent2>
        <a:srgbClr val="15A14A"/>
      </a:accent2>
      <a:accent3>
        <a:srgbClr val="038141"/>
      </a:accent3>
      <a:accent4>
        <a:srgbClr val="01677D"/>
      </a:accent4>
      <a:accent5>
        <a:srgbClr val="008E86"/>
      </a:accent5>
      <a:accent6>
        <a:srgbClr val="043526"/>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purl.org/dc/terms/"/>
    <ds:schemaRef ds:uri="155be751-a274-42e8-93fb-f39d3b9bccc8"/>
    <ds:schemaRef ds:uri="http://www.w3.org/XML/1998/namespace"/>
    <ds:schemaRef ds:uri="f80a141d-92ca-4d3d-9308-f7e7b1d44ce8"/>
    <ds:schemaRef ds:uri="http://purl.org/dc/dcmitype/"/>
    <ds:schemaRef ds:uri="http://schemas.openxmlformats.org/package/2006/metadata/core-properties"/>
    <ds:schemaRef ds:uri="http://schemas.microsoft.com/office/2006/metadata/properties"/>
    <ds:schemaRef ds:uri="http://schemas.microsoft.com/office/infopath/2007/PartnerControls"/>
    <ds:schemaRef ds:uri="http://schemas.microsoft.com/office/2006/documentManagement/types"/>
    <ds:schemaRef ds:uri="http://purl.org/dc/elements/1.1/"/>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216</TotalTime>
  <Words>1865</Words>
  <Application>Microsoft Office PowerPoint</Application>
  <PresentationFormat>Widescreen</PresentationFormat>
  <Paragraphs>236</Paragraphs>
  <Slides>47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Louis Wellmeyer [intern]</cp:lastModifiedBy>
  <cp:revision>377</cp:revision>
  <dcterms:created xsi:type="dcterms:W3CDTF">2021-04-29T18:58:34Z</dcterms:created>
  <dcterms:modified xsi:type="dcterms:W3CDTF">2025-08-18T01:56:58Z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SIP_Label_da26c8ba-0cf0-4503-ac32-dad723875cbc_Enabled">
    <vt:lpwstr>true</vt:lpwstr>
  </property>
  <property fmtid="{D5CDD505-2E9C-101B-9397-08002B2CF9AE}" pid="4" name="MSIP_Label_da26c8ba-0cf0-4503-ac32-dad723875cbc_SetDate">
    <vt:lpwstr>2025-08-17T14:15:21Z</vt:lpwstr>
  </property>
  <property fmtid="{D5CDD505-2E9C-101B-9397-08002B2CF9AE}" pid="5" name="MSIP_Label_da26c8ba-0cf0-4503-ac32-dad723875cbc_Method">
    <vt:lpwstr>Standard</vt:lpwstr>
  </property>
  <property fmtid="{D5CDD505-2E9C-101B-9397-08002B2CF9AE}" pid="6" name="MSIP_Label_da26c8ba-0cf0-4503-ac32-dad723875cbc_Name">
    <vt:lpwstr>RESTRICTED</vt:lpwstr>
  </property>
  <property fmtid="{D5CDD505-2E9C-101B-9397-08002B2CF9AE}" pid="7" name="MSIP_Label_da26c8ba-0cf0-4503-ac32-dad723875cbc_SiteId">
    <vt:lpwstr>2d111364-031c-485c-b260-c38cbb3f5cdf</vt:lpwstr>
  </property>
  <property fmtid="{D5CDD505-2E9C-101B-9397-08002B2CF9AE}" pid="8" name="MSIP_Label_da26c8ba-0cf0-4503-ac32-dad723875cbc_ActionId">
    <vt:lpwstr>8fc01fe2-63b1-44ae-b031-c7a6dd4d3b87</vt:lpwstr>
  </property>
  <property fmtid="{D5CDD505-2E9C-101B-9397-08002B2CF9AE}" pid="9" name="MSIP_Label_da26c8ba-0cf0-4503-ac32-dad723875cbc_ContentBits">
    <vt:lpwstr>0</vt:lpwstr>
  </property>
  <property fmtid="{D5CDD505-2E9C-101B-9397-08002B2CF9AE}" pid="10" name="MSIP_Label_da26c8ba-0cf0-4503-ac32-dad723875cbc_Tag">
    <vt:lpwstr>10, 3, 0, 2</vt:lpwstr>
  </property>
</Properties>
</file>